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58"/>
  </p:notesMasterIdLst>
  <p:sldIdLst>
    <p:sldId id="256" r:id="rId2"/>
    <p:sldId id="275" r:id="rId3"/>
    <p:sldId id="279" r:id="rId4"/>
    <p:sldId id="280" r:id="rId5"/>
    <p:sldId id="306" r:id="rId6"/>
    <p:sldId id="283" r:id="rId7"/>
    <p:sldId id="307" r:id="rId8"/>
    <p:sldId id="308" r:id="rId9"/>
    <p:sldId id="334" r:id="rId10"/>
    <p:sldId id="311" r:id="rId11"/>
    <p:sldId id="312" r:id="rId12"/>
    <p:sldId id="335" r:id="rId13"/>
    <p:sldId id="289" r:id="rId14"/>
    <p:sldId id="284" r:id="rId15"/>
    <p:sldId id="314" r:id="rId16"/>
    <p:sldId id="318" r:id="rId17"/>
    <p:sldId id="315" r:id="rId18"/>
    <p:sldId id="320" r:id="rId19"/>
    <p:sldId id="321" r:id="rId20"/>
    <p:sldId id="322" r:id="rId21"/>
    <p:sldId id="323" r:id="rId22"/>
    <p:sldId id="324" r:id="rId23"/>
    <p:sldId id="325" r:id="rId24"/>
    <p:sldId id="287" r:id="rId25"/>
    <p:sldId id="326" r:id="rId26"/>
    <p:sldId id="327" r:id="rId27"/>
    <p:sldId id="333" r:id="rId28"/>
    <p:sldId id="305" r:id="rId29"/>
    <p:sldId id="330" r:id="rId30"/>
    <p:sldId id="329" r:id="rId31"/>
    <p:sldId id="331" r:id="rId32"/>
    <p:sldId id="332" r:id="rId33"/>
    <p:sldId id="292" r:id="rId34"/>
    <p:sldId id="261" r:id="rId35"/>
    <p:sldId id="259" r:id="rId36"/>
    <p:sldId id="263" r:id="rId37"/>
    <p:sldId id="264" r:id="rId38"/>
    <p:sldId id="266" r:id="rId39"/>
    <p:sldId id="267" r:id="rId40"/>
    <p:sldId id="268" r:id="rId41"/>
    <p:sldId id="269" r:id="rId42"/>
    <p:sldId id="260" r:id="rId43"/>
    <p:sldId id="270" r:id="rId44"/>
    <p:sldId id="271" r:id="rId45"/>
    <p:sldId id="272" r:id="rId46"/>
    <p:sldId id="273" r:id="rId47"/>
    <p:sldId id="274" r:id="rId48"/>
    <p:sldId id="291" r:id="rId49"/>
    <p:sldId id="303" r:id="rId50"/>
    <p:sldId id="304" r:id="rId51"/>
    <p:sldId id="296" r:id="rId52"/>
    <p:sldId id="297" r:id="rId53"/>
    <p:sldId id="300" r:id="rId54"/>
    <p:sldId id="319" r:id="rId55"/>
    <p:sldId id="301" r:id="rId56"/>
    <p:sldId id="31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4" userDrawn="1">
          <p15:clr>
            <a:srgbClr val="A4A3A4"/>
          </p15:clr>
        </p15:guide>
        <p15:guide id="2" pos="4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D00"/>
    <a:srgbClr val="D8E16A"/>
    <a:srgbClr val="FFDDBF"/>
    <a:srgbClr val="E1EEF8"/>
    <a:srgbClr val="EC90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397604-CD4F-3542-BDD0-8CD67BE8896E}" v="1086" dt="2022-12-14T12:52:21.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7"/>
    <p:restoredTop sz="94694"/>
  </p:normalViewPr>
  <p:slideViewPr>
    <p:cSldViewPr snapToGrid="0">
      <p:cViewPr varScale="1">
        <p:scale>
          <a:sx n="108" d="100"/>
          <a:sy n="108" d="100"/>
        </p:scale>
        <p:origin x="200" y="376"/>
      </p:cViewPr>
      <p:guideLst>
        <p:guide orient="horz" pos="3264"/>
        <p:guide pos="4224"/>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B5F5D-7F37-5846-9873-0CBB0C98764D}" type="datetimeFigureOut">
              <a:rPr lang="en-US" smtClean="0"/>
              <a:t>12/11/22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876D5-8C35-DC4D-81E4-6CB96E1895A1}" type="slidenum">
              <a:rPr lang="en-US" smtClean="0"/>
              <a:t>‹#›</a:t>
            </a:fld>
            <a:endParaRPr lang="en-US"/>
          </a:p>
        </p:txBody>
      </p:sp>
    </p:spTree>
    <p:extLst>
      <p:ext uri="{BB962C8B-B14F-4D97-AF65-F5344CB8AC3E}">
        <p14:creationId xmlns:p14="http://schemas.microsoft.com/office/powerpoint/2010/main" val="3097150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5876D5-8C35-DC4D-81E4-6CB96E1895A1}" type="slidenum">
              <a:rPr lang="en-US" smtClean="0"/>
              <a:t>24</a:t>
            </a:fld>
            <a:endParaRPr lang="en-US"/>
          </a:p>
        </p:txBody>
      </p:sp>
    </p:spTree>
    <p:extLst>
      <p:ext uri="{BB962C8B-B14F-4D97-AF65-F5344CB8AC3E}">
        <p14:creationId xmlns:p14="http://schemas.microsoft.com/office/powerpoint/2010/main" val="355672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5876D5-8C35-DC4D-81E4-6CB96E1895A1}" type="slidenum">
              <a:rPr lang="en-US" smtClean="0"/>
              <a:t>25</a:t>
            </a:fld>
            <a:endParaRPr lang="en-US"/>
          </a:p>
        </p:txBody>
      </p:sp>
    </p:spTree>
    <p:extLst>
      <p:ext uri="{BB962C8B-B14F-4D97-AF65-F5344CB8AC3E}">
        <p14:creationId xmlns:p14="http://schemas.microsoft.com/office/powerpoint/2010/main" val="1665466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61C1C"/>
                </a:solidFill>
                <a:effectLst/>
                <a:latin typeface="AdvOT1ef757c0"/>
              </a:rPr>
              <a:t>the apparent ideal volume of distribution was close to that of the unbound drug fraction. </a:t>
            </a:r>
            <a:endParaRPr lang="en-US" dirty="0"/>
          </a:p>
          <a:p>
            <a:endParaRPr lang="en-US" dirty="0"/>
          </a:p>
        </p:txBody>
      </p:sp>
      <p:sp>
        <p:nvSpPr>
          <p:cNvPr id="4" name="Slide Number Placeholder 3"/>
          <p:cNvSpPr>
            <a:spLocks noGrp="1"/>
          </p:cNvSpPr>
          <p:nvPr>
            <p:ph type="sldNum" sz="quarter" idx="5"/>
          </p:nvPr>
        </p:nvSpPr>
        <p:spPr/>
        <p:txBody>
          <a:bodyPr/>
          <a:lstStyle/>
          <a:p>
            <a:fld id="{A75876D5-8C35-DC4D-81E4-6CB96E1895A1}" type="slidenum">
              <a:rPr lang="en-US" smtClean="0"/>
              <a:t>45</a:t>
            </a:fld>
            <a:endParaRPr lang="en-US"/>
          </a:p>
        </p:txBody>
      </p:sp>
    </p:spTree>
    <p:extLst>
      <p:ext uri="{BB962C8B-B14F-4D97-AF65-F5344CB8AC3E}">
        <p14:creationId xmlns:p14="http://schemas.microsoft.com/office/powerpoint/2010/main" val="76425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126869"/>
            <a:chOff x="1669293" y="1186483"/>
            <a:chExt cx="8848345" cy="4126869"/>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36023D54-7011-5F41-924C-E18060E7C190}" type="datetimeFigureOut">
              <a:rPr lang="en-US" smtClean="0"/>
              <a:t>12/11/22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162306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200399"/>
            <a:chOff x="697883" y="1816768"/>
            <a:chExt cx="3674476" cy="3200399"/>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023D54-7011-5F41-924C-E18060E7C190}" type="datetimeFigureOut">
              <a:rPr lang="en-US" smtClean="0"/>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323103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33655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200399"/>
            <a:chOff x="697883" y="1816768"/>
            <a:chExt cx="3674476" cy="3200399"/>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023D54-7011-5F41-924C-E18060E7C190}"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2619452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200399"/>
            <a:chOff x="805336" y="1698331"/>
            <a:chExt cx="5941540" cy="3200399"/>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1705995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200399"/>
            <a:chOff x="697883" y="1816768"/>
            <a:chExt cx="3674476" cy="3200399"/>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023D54-7011-5F41-924C-E18060E7C190}"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48691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200399"/>
            <a:chOff x="697883" y="1816768"/>
            <a:chExt cx="3674476" cy="3200399"/>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307803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200399"/>
            <a:chOff x="697883" y="1816768"/>
            <a:chExt cx="3674476" cy="3200399"/>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023D54-7011-5F41-924C-E18060E7C190}"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179041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8" name="Rectangle 27"/>
          <p:cNvSpPr/>
          <p:nvPr/>
        </p:nvSpPr>
        <p:spPr>
          <a:xfrm>
            <a:off x="804672" y="340720"/>
            <a:ext cx="10579608" cy="6056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57319" y="469296"/>
            <a:ext cx="10074314" cy="348480"/>
          </a:xfrm>
        </p:spPr>
        <p:txBody>
          <a:bodyPr/>
          <a:lstStyle>
            <a:lvl1pPr>
              <a:defRPr>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804672" y="1526689"/>
            <a:ext cx="10579607" cy="42348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585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8" name="Rectangle 27"/>
          <p:cNvSpPr/>
          <p:nvPr/>
        </p:nvSpPr>
        <p:spPr>
          <a:xfrm>
            <a:off x="-11864" y="-11873"/>
            <a:ext cx="12203864" cy="866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52911" y="247334"/>
            <a:ext cx="10074314" cy="348480"/>
          </a:xfrm>
        </p:spPr>
        <p:txBody>
          <a:bodyPr/>
          <a:lstStyle>
            <a:lvl1pPr>
              <a:defRPr>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804672" y="1526689"/>
            <a:ext cx="10579607" cy="42348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84048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1057319" y="469296"/>
            <a:ext cx="10074314" cy="348480"/>
          </a:xfrm>
        </p:spPr>
        <p:txBody>
          <a:bodyPr>
            <a:noAutofit/>
          </a:bodyPr>
          <a:lstStyle>
            <a:lvl1pPr>
              <a:defRPr sz="4000">
                <a:solidFill>
                  <a:srgbClr val="00B0F0"/>
                </a:solidFill>
                <a:latin typeface="+mj-lt"/>
              </a:defRPr>
            </a:lvl1pPr>
          </a:lstStyle>
          <a:p>
            <a:r>
              <a:rPr lang="en-US" dirty="0"/>
              <a:t>Click to edit Master title style</a:t>
            </a:r>
          </a:p>
        </p:txBody>
      </p:sp>
      <p:sp>
        <p:nvSpPr>
          <p:cNvPr id="3" name="Content Placeholder 2"/>
          <p:cNvSpPr>
            <a:spLocks noGrp="1"/>
          </p:cNvSpPr>
          <p:nvPr>
            <p:ph idx="1"/>
          </p:nvPr>
        </p:nvSpPr>
        <p:spPr>
          <a:xfrm>
            <a:off x="804672" y="1526689"/>
            <a:ext cx="10579607" cy="42348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1207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7319" y="469296"/>
            <a:ext cx="10074314" cy="348480"/>
          </a:xfrm>
        </p:spPr>
        <p:txBody>
          <a:bodyPr>
            <a:noAutofit/>
          </a:bodyPr>
          <a:lstStyle>
            <a:lvl1pPr>
              <a:defRPr sz="4000">
                <a:solidFill>
                  <a:srgbClr val="00B0F0"/>
                </a:solidFill>
                <a:latin typeface="+mj-lt"/>
              </a:defRPr>
            </a:lvl1pPr>
          </a:lstStyle>
          <a:p>
            <a:r>
              <a:rPr lang="en-US" dirty="0"/>
              <a:t>Click to edit Master title style</a:t>
            </a:r>
          </a:p>
        </p:txBody>
      </p:sp>
      <p:sp>
        <p:nvSpPr>
          <p:cNvPr id="3" name="Content Placeholder 2"/>
          <p:cNvSpPr>
            <a:spLocks noGrp="1"/>
          </p:cNvSpPr>
          <p:nvPr>
            <p:ph idx="1"/>
          </p:nvPr>
        </p:nvSpPr>
        <p:spPr>
          <a:xfrm>
            <a:off x="804672" y="1526689"/>
            <a:ext cx="10579607" cy="42348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0466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a:extLst>
              <a:ext uri="{FF2B5EF4-FFF2-40B4-BE49-F238E27FC236}">
                <a16:creationId xmlns:a16="http://schemas.microsoft.com/office/drawing/2014/main" id="{884E9B10-8908-6427-ECB3-0754291358AB}"/>
              </a:ext>
            </a:extLst>
          </p:cNvPr>
          <p:cNvGrpSpPr/>
          <p:nvPr userDrawn="1"/>
        </p:nvGrpSpPr>
        <p:grpSpPr>
          <a:xfrm>
            <a:off x="3259545" y="1186483"/>
            <a:ext cx="5666145" cy="4126869"/>
            <a:chOff x="3259545" y="1186483"/>
            <a:chExt cx="5666145" cy="4126869"/>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7505" y="2083579"/>
            <a:ext cx="5490224" cy="3137350"/>
          </a:xfrm>
        </p:spPr>
        <p:txBody>
          <a:bodyPr bIns="0" anchor="ctr">
            <a:normAutofit/>
          </a:bodyPr>
          <a:lstStyle>
            <a:lvl1pPr algn="ctr">
              <a:defRPr sz="4400">
                <a:solidFill>
                  <a:srgbClr val="FFFEFF"/>
                </a:solidFill>
              </a:defRPr>
            </a:lvl1pPr>
          </a:lstStyle>
          <a:p>
            <a:r>
              <a:rPr lang="en-US" dirty="0"/>
              <a:t>Click to edit Master title style</a:t>
            </a:r>
          </a:p>
        </p:txBody>
      </p:sp>
      <p:sp>
        <p:nvSpPr>
          <p:cNvPr id="4" name="Date Placeholder 3"/>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164778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200399"/>
            <a:chOff x="697883" y="1816768"/>
            <a:chExt cx="3674476" cy="3200399"/>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190625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200399"/>
            <a:chOff x="697883" y="1816768"/>
            <a:chExt cx="3674476" cy="3200399"/>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6023D54-7011-5F41-924C-E18060E7C190}" type="datetimeFigureOut">
              <a:rPr lang="en-US" smtClean="0"/>
              <a:t>12/11/22</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57B9AF52-0B60-AB43-A2DF-4779DEBF371D}" type="slidenum">
              <a:rPr lang="en-US" smtClean="0"/>
              <a:t>‹#›</a:t>
            </a:fld>
            <a:endParaRPr lang="en-US"/>
          </a:p>
        </p:txBody>
      </p:sp>
    </p:spTree>
    <p:extLst>
      <p:ext uri="{BB962C8B-B14F-4D97-AF65-F5344CB8AC3E}">
        <p14:creationId xmlns:p14="http://schemas.microsoft.com/office/powerpoint/2010/main" val="2203125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6023D54-7011-5F41-924C-E18060E7C190}" type="datetimeFigureOut">
              <a:rPr lang="en-US" smtClean="0"/>
              <a:t>12/11/22</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7B9AF52-0B60-AB43-A2DF-4779DEBF371D}" type="slidenum">
              <a:rPr lang="en-US" smtClean="0"/>
              <a:t>‹#›</a:t>
            </a:fld>
            <a:endParaRPr lang="en-US"/>
          </a:p>
        </p:txBody>
      </p:sp>
    </p:spTree>
    <p:extLst>
      <p:ext uri="{BB962C8B-B14F-4D97-AF65-F5344CB8AC3E}">
        <p14:creationId xmlns:p14="http://schemas.microsoft.com/office/powerpoint/2010/main" val="329525366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9" r:id="rId3"/>
    <p:sldLayoutId id="2147483752" r:id="rId4"/>
    <p:sldLayoutId id="2147483750" r:id="rId5"/>
    <p:sldLayoutId id="2147483751"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3.png"/><Relationship Id="rId11" Type="http://schemas.microsoft.com/office/2007/relationships/hdphoto" Target="../media/hdphoto1.wdp"/><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4.wdp"/><Relationship Id="rId18"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image" Target="../media/image23.png"/><Relationship Id="rId7" Type="http://schemas.microsoft.com/office/2007/relationships/hdphoto" Target="../media/hdphoto2.wdp"/><Relationship Id="rId12" Type="http://schemas.microsoft.com/office/2007/relationships/hdphoto" Target="../media/hdphoto1.wdp"/><Relationship Id="rId17" Type="http://schemas.microsoft.com/office/2007/relationships/hdphoto" Target="../media/hdphoto6.wdp"/><Relationship Id="rId2" Type="http://schemas.openxmlformats.org/officeDocument/2006/relationships/image" Target="../media/image21.png"/><Relationship Id="rId16" Type="http://schemas.openxmlformats.org/officeDocument/2006/relationships/image" Target="../media/image34.png"/><Relationship Id="rId20" Type="http://schemas.microsoft.com/office/2007/relationships/hdphoto" Target="../media/hdphoto8.wdp"/><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27.png"/><Relationship Id="rId24" Type="http://schemas.openxmlformats.org/officeDocument/2006/relationships/image" Target="../media/image26.png"/><Relationship Id="rId5" Type="http://schemas.openxmlformats.org/officeDocument/2006/relationships/image" Target="../media/image30.png"/><Relationship Id="rId15" Type="http://schemas.microsoft.com/office/2007/relationships/hdphoto" Target="../media/hdphoto5.wdp"/><Relationship Id="rId23" Type="http://schemas.openxmlformats.org/officeDocument/2006/relationships/image" Target="../media/image25.png"/><Relationship Id="rId10" Type="http://schemas.openxmlformats.org/officeDocument/2006/relationships/image" Target="../media/image28.png"/><Relationship Id="rId19" Type="http://schemas.microsoft.com/office/2007/relationships/hdphoto" Target="../media/hdphoto7.wdp"/><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3.png"/><Relationship Id="rId22"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4.wdp"/><Relationship Id="rId18"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image" Target="../media/image23.png"/><Relationship Id="rId7" Type="http://schemas.microsoft.com/office/2007/relationships/hdphoto" Target="../media/hdphoto2.wdp"/><Relationship Id="rId12" Type="http://schemas.microsoft.com/office/2007/relationships/hdphoto" Target="../media/hdphoto1.wdp"/><Relationship Id="rId17" Type="http://schemas.microsoft.com/office/2007/relationships/hdphoto" Target="../media/hdphoto6.wdp"/><Relationship Id="rId2" Type="http://schemas.openxmlformats.org/officeDocument/2006/relationships/image" Target="../media/image21.png"/><Relationship Id="rId16" Type="http://schemas.openxmlformats.org/officeDocument/2006/relationships/image" Target="../media/image34.png"/><Relationship Id="rId20" Type="http://schemas.microsoft.com/office/2007/relationships/hdphoto" Target="../media/hdphoto8.wdp"/><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27.png"/><Relationship Id="rId24" Type="http://schemas.openxmlformats.org/officeDocument/2006/relationships/image" Target="../media/image26.png"/><Relationship Id="rId5" Type="http://schemas.openxmlformats.org/officeDocument/2006/relationships/image" Target="../media/image30.png"/><Relationship Id="rId15" Type="http://schemas.microsoft.com/office/2007/relationships/hdphoto" Target="../media/hdphoto5.wdp"/><Relationship Id="rId23" Type="http://schemas.openxmlformats.org/officeDocument/2006/relationships/image" Target="../media/image25.png"/><Relationship Id="rId10" Type="http://schemas.openxmlformats.org/officeDocument/2006/relationships/image" Target="../media/image28.png"/><Relationship Id="rId19" Type="http://schemas.microsoft.com/office/2007/relationships/hdphoto" Target="../media/hdphoto7.wdp"/><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3.png"/><Relationship Id="rId22"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hyperlink" Target="10.2147/BCTTS2643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7/s11538-019-00597-x" TargetMode="External"/><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premierconsulting.com/resources/blog/gene-therapy-and-pharmacokinetic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journals.plos.org/plosone/article?id=10.1371/journal.pone.0061788"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14A6-EC4D-83E1-E4A6-B061D7D4775B}"/>
              </a:ext>
            </a:extLst>
          </p:cNvPr>
          <p:cNvSpPr>
            <a:spLocks noGrp="1"/>
          </p:cNvSpPr>
          <p:nvPr>
            <p:ph type="ctrTitle"/>
          </p:nvPr>
        </p:nvSpPr>
        <p:spPr/>
        <p:txBody>
          <a:bodyPr/>
          <a:lstStyle/>
          <a:p>
            <a:r>
              <a:rPr lang="en-US" dirty="0"/>
              <a:t>Lab Meeting</a:t>
            </a:r>
          </a:p>
        </p:txBody>
      </p:sp>
      <p:sp>
        <p:nvSpPr>
          <p:cNvPr id="3" name="Subtitle 2">
            <a:extLst>
              <a:ext uri="{FF2B5EF4-FFF2-40B4-BE49-F238E27FC236}">
                <a16:creationId xmlns:a16="http://schemas.microsoft.com/office/drawing/2014/main" id="{D7B09D3E-6FF2-61FE-90D5-312CFE4C95C0}"/>
              </a:ext>
            </a:extLst>
          </p:cNvPr>
          <p:cNvSpPr>
            <a:spLocks noGrp="1"/>
          </p:cNvSpPr>
          <p:nvPr>
            <p:ph type="subTitle" idx="1"/>
          </p:nvPr>
        </p:nvSpPr>
        <p:spPr/>
        <p:txBody>
          <a:bodyPr/>
          <a:lstStyle/>
          <a:p>
            <a:r>
              <a:rPr lang="en-US" dirty="0"/>
              <a:t>Maddie Gastonguay</a:t>
            </a:r>
          </a:p>
          <a:p>
            <a:r>
              <a:rPr lang="en-US" dirty="0"/>
              <a:t>12/14/2022</a:t>
            </a:r>
          </a:p>
        </p:txBody>
      </p:sp>
    </p:spTree>
    <p:extLst>
      <p:ext uri="{BB962C8B-B14F-4D97-AF65-F5344CB8AC3E}">
        <p14:creationId xmlns:p14="http://schemas.microsoft.com/office/powerpoint/2010/main" val="168002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BECCC62-5F39-D788-0B1C-3B79E1FA98C4}"/>
              </a:ext>
            </a:extLst>
          </p:cNvPr>
          <p:cNvGrpSpPr/>
          <p:nvPr/>
        </p:nvGrpSpPr>
        <p:grpSpPr>
          <a:xfrm>
            <a:off x="5699955" y="0"/>
            <a:ext cx="4443929" cy="6848259"/>
            <a:chOff x="2853484" y="190986"/>
            <a:chExt cx="4432886" cy="6831242"/>
          </a:xfrm>
        </p:grpSpPr>
        <p:grpSp>
          <p:nvGrpSpPr>
            <p:cNvPr id="6" name="Group 5">
              <a:extLst>
                <a:ext uri="{FF2B5EF4-FFF2-40B4-BE49-F238E27FC236}">
                  <a16:creationId xmlns:a16="http://schemas.microsoft.com/office/drawing/2014/main" id="{4BEA4D36-4370-8BEC-9392-5C428543AD3A}"/>
                </a:ext>
              </a:extLst>
            </p:cNvPr>
            <p:cNvGrpSpPr/>
            <p:nvPr/>
          </p:nvGrpSpPr>
          <p:grpSpPr>
            <a:xfrm>
              <a:off x="2853484" y="190986"/>
              <a:ext cx="4344879" cy="1597707"/>
              <a:chOff x="293914" y="1461180"/>
              <a:chExt cx="3894590" cy="1432126"/>
            </a:xfrm>
          </p:grpSpPr>
          <p:pic>
            <p:nvPicPr>
              <p:cNvPr id="2" name="Picture 1">
                <a:extLst>
                  <a:ext uri="{FF2B5EF4-FFF2-40B4-BE49-F238E27FC236}">
                    <a16:creationId xmlns:a16="http://schemas.microsoft.com/office/drawing/2014/main" id="{2A578560-F572-E98C-EDF3-F066AD646467}"/>
                  </a:ext>
                </a:extLst>
              </p:cNvPr>
              <p:cNvPicPr>
                <a:picLocks noChangeAspect="1"/>
              </p:cNvPicPr>
              <p:nvPr/>
            </p:nvPicPr>
            <p:blipFill rotWithShape="1">
              <a:blip r:embed="rId2"/>
              <a:srcRect r="50592" b="53666"/>
              <a:stretch/>
            </p:blipFill>
            <p:spPr>
              <a:xfrm>
                <a:off x="348343" y="1461180"/>
                <a:ext cx="3840161" cy="1432126"/>
              </a:xfrm>
              <a:prstGeom prst="rect">
                <a:avLst/>
              </a:prstGeom>
            </p:spPr>
          </p:pic>
          <p:sp>
            <p:nvSpPr>
              <p:cNvPr id="5" name="Rectangle 4">
                <a:extLst>
                  <a:ext uri="{FF2B5EF4-FFF2-40B4-BE49-F238E27FC236}">
                    <a16:creationId xmlns:a16="http://schemas.microsoft.com/office/drawing/2014/main" id="{48BB1F97-1D8A-F972-5D15-4ED13EF9E64C}"/>
                  </a:ext>
                </a:extLst>
              </p:cNvPr>
              <p:cNvSpPr/>
              <p:nvPr/>
            </p:nvSpPr>
            <p:spPr>
              <a:xfrm>
                <a:off x="293914" y="1461180"/>
                <a:ext cx="261257" cy="32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F7F5360-EF21-CA73-A4B9-9CF3B7D2F08D}"/>
                </a:ext>
              </a:extLst>
            </p:cNvPr>
            <p:cNvPicPr>
              <a:picLocks noChangeAspect="1"/>
            </p:cNvPicPr>
            <p:nvPr/>
          </p:nvPicPr>
          <p:blipFill rotWithShape="1">
            <a:blip r:embed="rId2"/>
            <a:srcRect l="49118" t="46334"/>
            <a:stretch/>
          </p:blipFill>
          <p:spPr>
            <a:xfrm>
              <a:off x="2874336" y="5171656"/>
              <a:ext cx="4412034" cy="1850572"/>
            </a:xfrm>
            <a:prstGeom prst="rect">
              <a:avLst/>
            </a:prstGeom>
          </p:spPr>
        </p:pic>
        <p:pic>
          <p:nvPicPr>
            <p:cNvPr id="10" name="Picture 9">
              <a:extLst>
                <a:ext uri="{FF2B5EF4-FFF2-40B4-BE49-F238E27FC236}">
                  <a16:creationId xmlns:a16="http://schemas.microsoft.com/office/drawing/2014/main" id="{CC976264-058A-BE5B-D0F1-740FBBE48033}"/>
                </a:ext>
              </a:extLst>
            </p:cNvPr>
            <p:cNvPicPr>
              <a:picLocks noChangeAspect="1"/>
            </p:cNvPicPr>
            <p:nvPr/>
          </p:nvPicPr>
          <p:blipFill rotWithShape="1">
            <a:blip r:embed="rId2"/>
            <a:srcRect t="46333" r="50592"/>
            <a:stretch/>
          </p:blipFill>
          <p:spPr>
            <a:xfrm>
              <a:off x="2905617" y="3342856"/>
              <a:ext cx="4284157" cy="1850571"/>
            </a:xfrm>
            <a:prstGeom prst="rect">
              <a:avLst/>
            </a:prstGeom>
          </p:spPr>
        </p:pic>
        <p:pic>
          <p:nvPicPr>
            <p:cNvPr id="11" name="Picture 10">
              <a:extLst>
                <a:ext uri="{FF2B5EF4-FFF2-40B4-BE49-F238E27FC236}">
                  <a16:creationId xmlns:a16="http://schemas.microsoft.com/office/drawing/2014/main" id="{295BBFCA-BFC1-605C-E8B2-45553E40E80C}"/>
                </a:ext>
              </a:extLst>
            </p:cNvPr>
            <p:cNvPicPr>
              <a:picLocks noChangeAspect="1"/>
            </p:cNvPicPr>
            <p:nvPr/>
          </p:nvPicPr>
          <p:blipFill rotWithShape="1">
            <a:blip r:embed="rId2"/>
            <a:srcRect l="49118" b="53666"/>
            <a:stretch/>
          </p:blipFill>
          <p:spPr>
            <a:xfrm>
              <a:off x="2874336" y="1766921"/>
              <a:ext cx="4412034" cy="1597707"/>
            </a:xfrm>
            <a:prstGeom prst="rect">
              <a:avLst/>
            </a:prstGeom>
          </p:spPr>
        </p:pic>
      </p:grpSp>
      <p:sp>
        <p:nvSpPr>
          <p:cNvPr id="13" name="Title 12">
            <a:extLst>
              <a:ext uri="{FF2B5EF4-FFF2-40B4-BE49-F238E27FC236}">
                <a16:creationId xmlns:a16="http://schemas.microsoft.com/office/drawing/2014/main" id="{B164A5E1-BB8F-A2AA-75B1-CE7A0B8CE0CF}"/>
              </a:ext>
            </a:extLst>
          </p:cNvPr>
          <p:cNvSpPr>
            <a:spLocks noGrp="1"/>
          </p:cNvSpPr>
          <p:nvPr>
            <p:ph type="title"/>
          </p:nvPr>
        </p:nvSpPr>
        <p:spPr/>
        <p:txBody>
          <a:bodyPr>
            <a:normAutofit fontScale="90000"/>
          </a:bodyPr>
          <a:lstStyle/>
          <a:p>
            <a:r>
              <a:rPr lang="en-US" dirty="0"/>
              <a:t>Consistency Between Metastases from the Same Patient</a:t>
            </a:r>
          </a:p>
        </p:txBody>
      </p:sp>
    </p:spTree>
    <p:extLst>
      <p:ext uri="{BB962C8B-B14F-4D97-AF65-F5344CB8AC3E}">
        <p14:creationId xmlns:p14="http://schemas.microsoft.com/office/powerpoint/2010/main" val="412729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164A5E1-BB8F-A2AA-75B1-CE7A0B8CE0CF}"/>
              </a:ext>
            </a:extLst>
          </p:cNvPr>
          <p:cNvSpPr>
            <a:spLocks noGrp="1"/>
          </p:cNvSpPr>
          <p:nvPr>
            <p:ph type="title"/>
          </p:nvPr>
        </p:nvSpPr>
        <p:spPr/>
        <p:txBody>
          <a:bodyPr>
            <a:normAutofit fontScale="90000"/>
          </a:bodyPr>
          <a:lstStyle/>
          <a:p>
            <a:r>
              <a:rPr lang="en-US" dirty="0"/>
              <a:t>Consistency Between Metastases from the Same Patient</a:t>
            </a:r>
          </a:p>
        </p:txBody>
      </p:sp>
      <p:pic>
        <p:nvPicPr>
          <p:cNvPr id="4" name="Picture 3">
            <a:extLst>
              <a:ext uri="{FF2B5EF4-FFF2-40B4-BE49-F238E27FC236}">
                <a16:creationId xmlns:a16="http://schemas.microsoft.com/office/drawing/2014/main" id="{9F9DD640-3A87-4AB1-7182-3538AB0CF1FB}"/>
              </a:ext>
            </a:extLst>
          </p:cNvPr>
          <p:cNvPicPr>
            <a:picLocks noChangeAspect="1"/>
          </p:cNvPicPr>
          <p:nvPr/>
        </p:nvPicPr>
        <p:blipFill rotWithShape="1">
          <a:blip r:embed="rId2"/>
          <a:srcRect t="6102"/>
          <a:stretch/>
        </p:blipFill>
        <p:spPr>
          <a:xfrm>
            <a:off x="6156760" y="0"/>
            <a:ext cx="3988720" cy="6931362"/>
          </a:xfrm>
          <a:prstGeom prst="rect">
            <a:avLst/>
          </a:prstGeom>
        </p:spPr>
      </p:pic>
      <p:pic>
        <p:nvPicPr>
          <p:cNvPr id="8" name="Picture 7">
            <a:extLst>
              <a:ext uri="{FF2B5EF4-FFF2-40B4-BE49-F238E27FC236}">
                <a16:creationId xmlns:a16="http://schemas.microsoft.com/office/drawing/2014/main" id="{F0F574AB-BA0A-B0F2-43FF-4DD63D08C25C}"/>
              </a:ext>
            </a:extLst>
          </p:cNvPr>
          <p:cNvPicPr>
            <a:picLocks noChangeAspect="1"/>
          </p:cNvPicPr>
          <p:nvPr/>
        </p:nvPicPr>
        <p:blipFill>
          <a:blip r:embed="rId3"/>
          <a:stretch>
            <a:fillRect/>
          </a:stretch>
        </p:blipFill>
        <p:spPr>
          <a:xfrm>
            <a:off x="3570309" y="6157903"/>
            <a:ext cx="2901770" cy="580354"/>
          </a:xfrm>
          <a:prstGeom prst="rect">
            <a:avLst/>
          </a:prstGeom>
        </p:spPr>
      </p:pic>
    </p:spTree>
    <p:extLst>
      <p:ext uri="{BB962C8B-B14F-4D97-AF65-F5344CB8AC3E}">
        <p14:creationId xmlns:p14="http://schemas.microsoft.com/office/powerpoint/2010/main" val="336741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DA36-A156-BD3D-8A29-E35821F49487}"/>
              </a:ext>
            </a:extLst>
          </p:cNvPr>
          <p:cNvSpPr>
            <a:spLocks noGrp="1"/>
          </p:cNvSpPr>
          <p:nvPr>
            <p:ph type="title"/>
          </p:nvPr>
        </p:nvSpPr>
        <p:spPr>
          <a:xfrm>
            <a:off x="3347505" y="2083579"/>
            <a:ext cx="5490224" cy="3137350"/>
          </a:xfrm>
        </p:spPr>
        <p:txBody>
          <a:bodyPr>
            <a:normAutofit fontScale="90000"/>
          </a:bodyPr>
          <a:lstStyle/>
          <a:p>
            <a:r>
              <a:rPr lang="en-US" dirty="0"/>
              <a:t>How would a patient respond to treatment when the primary and metastatic tumors have different VEGF signaling?</a:t>
            </a:r>
          </a:p>
        </p:txBody>
      </p:sp>
      <p:sp>
        <p:nvSpPr>
          <p:cNvPr id="3" name="TextBox 2">
            <a:extLst>
              <a:ext uri="{FF2B5EF4-FFF2-40B4-BE49-F238E27FC236}">
                <a16:creationId xmlns:a16="http://schemas.microsoft.com/office/drawing/2014/main" id="{E366F3A7-B43F-FF14-3918-2EE013E42878}"/>
              </a:ext>
            </a:extLst>
          </p:cNvPr>
          <p:cNvSpPr txBox="1"/>
          <p:nvPr/>
        </p:nvSpPr>
        <p:spPr>
          <a:xfrm>
            <a:off x="4651038" y="1156996"/>
            <a:ext cx="2883159" cy="707886"/>
          </a:xfrm>
          <a:prstGeom prst="rect">
            <a:avLst/>
          </a:prstGeom>
          <a:noFill/>
        </p:spPr>
        <p:txBody>
          <a:bodyPr wrap="square" rtlCol="0">
            <a:spAutoFit/>
          </a:bodyPr>
          <a:lstStyle/>
          <a:p>
            <a:pPr algn="ctr"/>
            <a:r>
              <a:rPr lang="en-US" sz="4000" dirty="0">
                <a:solidFill>
                  <a:schemeClr val="bg1"/>
                </a:solidFill>
                <a:latin typeface="+mj-lt"/>
                <a:cs typeface="Calibri" panose="020F0502020204030204" pitchFamily="34" charset="0"/>
              </a:rPr>
              <a:t>Question:</a:t>
            </a:r>
          </a:p>
        </p:txBody>
      </p:sp>
    </p:spTree>
    <p:extLst>
      <p:ext uri="{BB962C8B-B14F-4D97-AF65-F5344CB8AC3E}">
        <p14:creationId xmlns:p14="http://schemas.microsoft.com/office/powerpoint/2010/main" val="318177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5B03-58A2-7977-8D7A-B2BDEACBAF29}"/>
              </a:ext>
            </a:extLst>
          </p:cNvPr>
          <p:cNvSpPr>
            <a:spLocks noGrp="1"/>
          </p:cNvSpPr>
          <p:nvPr>
            <p:ph type="title"/>
          </p:nvPr>
        </p:nvSpPr>
        <p:spPr/>
        <p:txBody>
          <a:bodyPr>
            <a:normAutofit/>
          </a:bodyPr>
          <a:lstStyle/>
          <a:p>
            <a:r>
              <a:rPr lang="en-US" dirty="0"/>
              <a:t>Goals</a:t>
            </a:r>
          </a:p>
        </p:txBody>
      </p:sp>
      <p:sp>
        <p:nvSpPr>
          <p:cNvPr id="3" name="Content Placeholder 2">
            <a:extLst>
              <a:ext uri="{FF2B5EF4-FFF2-40B4-BE49-F238E27FC236}">
                <a16:creationId xmlns:a16="http://schemas.microsoft.com/office/drawing/2014/main" id="{C676AC92-63AD-238A-4127-97EE26C05282}"/>
              </a:ext>
            </a:extLst>
          </p:cNvPr>
          <p:cNvSpPr>
            <a:spLocks noGrp="1"/>
          </p:cNvSpPr>
          <p:nvPr>
            <p:ph idx="1"/>
          </p:nvPr>
        </p:nvSpPr>
        <p:spPr/>
        <p:txBody>
          <a:bodyPr/>
          <a:lstStyle/>
          <a:p>
            <a:r>
              <a:rPr lang="en-US" dirty="0"/>
              <a:t>Build a model for VEGF Signaling in prostate cancer</a:t>
            </a:r>
          </a:p>
          <a:p>
            <a:r>
              <a:rPr lang="en-US" dirty="0"/>
              <a:t>Simulate stochastic appearance of metastases</a:t>
            </a:r>
          </a:p>
          <a:p>
            <a:r>
              <a:rPr lang="en-US" dirty="0"/>
              <a:t>Alter secretion rates in each compartment according to gene expression data</a:t>
            </a:r>
          </a:p>
          <a:p>
            <a:r>
              <a:rPr lang="en-US" dirty="0"/>
              <a:t>Simulate therapeutic intervention </a:t>
            </a:r>
          </a:p>
        </p:txBody>
      </p:sp>
    </p:spTree>
    <p:extLst>
      <p:ext uri="{BB962C8B-B14F-4D97-AF65-F5344CB8AC3E}">
        <p14:creationId xmlns:p14="http://schemas.microsoft.com/office/powerpoint/2010/main" val="1597209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71BB-BE2A-306E-DF43-36108F7BE9C8}"/>
              </a:ext>
            </a:extLst>
          </p:cNvPr>
          <p:cNvSpPr>
            <a:spLocks noGrp="1"/>
          </p:cNvSpPr>
          <p:nvPr>
            <p:ph type="title"/>
          </p:nvPr>
        </p:nvSpPr>
        <p:spPr/>
        <p:txBody>
          <a:bodyPr>
            <a:normAutofit fontScale="90000"/>
          </a:bodyPr>
          <a:lstStyle/>
          <a:p>
            <a:r>
              <a:rPr lang="en-US" dirty="0"/>
              <a:t>Model in Joe’s Paper</a:t>
            </a:r>
          </a:p>
        </p:txBody>
      </p:sp>
      <p:grpSp>
        <p:nvGrpSpPr>
          <p:cNvPr id="20" name="Group 19">
            <a:extLst>
              <a:ext uri="{FF2B5EF4-FFF2-40B4-BE49-F238E27FC236}">
                <a16:creationId xmlns:a16="http://schemas.microsoft.com/office/drawing/2014/main" id="{5C652F99-C649-21AE-7F6B-69137E1D3CCC}"/>
              </a:ext>
            </a:extLst>
          </p:cNvPr>
          <p:cNvGrpSpPr/>
          <p:nvPr/>
        </p:nvGrpSpPr>
        <p:grpSpPr>
          <a:xfrm>
            <a:off x="1057319" y="1816239"/>
            <a:ext cx="4790302" cy="3655737"/>
            <a:chOff x="3700849" y="1606379"/>
            <a:chExt cx="4790302" cy="3655737"/>
          </a:xfrm>
        </p:grpSpPr>
        <p:grpSp>
          <p:nvGrpSpPr>
            <p:cNvPr id="7" name="Group 6">
              <a:extLst>
                <a:ext uri="{FF2B5EF4-FFF2-40B4-BE49-F238E27FC236}">
                  <a16:creationId xmlns:a16="http://schemas.microsoft.com/office/drawing/2014/main" id="{D400B9BC-4556-0B15-9544-5E230601F998}"/>
                </a:ext>
              </a:extLst>
            </p:cNvPr>
            <p:cNvGrpSpPr/>
            <p:nvPr/>
          </p:nvGrpSpPr>
          <p:grpSpPr>
            <a:xfrm>
              <a:off x="3700849" y="1606379"/>
              <a:ext cx="4790302" cy="3645243"/>
              <a:chOff x="1643449" y="2038865"/>
              <a:chExt cx="4790302" cy="3645243"/>
            </a:xfrm>
          </p:grpSpPr>
          <p:sp>
            <p:nvSpPr>
              <p:cNvPr id="4" name="Rectangle 3">
                <a:extLst>
                  <a:ext uri="{FF2B5EF4-FFF2-40B4-BE49-F238E27FC236}">
                    <a16:creationId xmlns:a16="http://schemas.microsoft.com/office/drawing/2014/main" id="{E0009295-26AA-8FCA-CE8B-48F983ECB9F9}"/>
                  </a:ext>
                </a:extLst>
              </p:cNvPr>
              <p:cNvSpPr/>
              <p:nvPr/>
            </p:nvSpPr>
            <p:spPr>
              <a:xfrm>
                <a:off x="1643449" y="2038865"/>
                <a:ext cx="1099751" cy="364524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6EAAFE-8EF6-FE83-63E0-7D63C616C7AE}"/>
                  </a:ext>
                </a:extLst>
              </p:cNvPr>
              <p:cNvSpPr/>
              <p:nvPr/>
            </p:nvSpPr>
            <p:spPr>
              <a:xfrm>
                <a:off x="2743200" y="2038865"/>
                <a:ext cx="2590800" cy="364524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14D284-1AFB-1CE3-29B3-7712083C6BC3}"/>
                  </a:ext>
                </a:extLst>
              </p:cNvPr>
              <p:cNvSpPr/>
              <p:nvPr/>
            </p:nvSpPr>
            <p:spPr>
              <a:xfrm>
                <a:off x="5334000" y="2038865"/>
                <a:ext cx="1099751" cy="3645243"/>
              </a:xfrm>
              <a:prstGeom prst="rect">
                <a:avLst/>
              </a:prstGeom>
              <a:solidFill>
                <a:srgbClr val="EC90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7426D4F-AA79-72A0-37AD-5C5BBAAAB4D2}"/>
                </a:ext>
              </a:extLst>
            </p:cNvPr>
            <p:cNvSpPr txBox="1"/>
            <p:nvPr/>
          </p:nvSpPr>
          <p:spPr>
            <a:xfrm rot="16200000">
              <a:off x="3382663" y="3228945"/>
              <a:ext cx="1621971"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Tumor Cells</a:t>
              </a:r>
            </a:p>
          </p:txBody>
        </p:sp>
        <p:sp>
          <p:nvSpPr>
            <p:cNvPr id="9" name="TextBox 8">
              <a:extLst>
                <a:ext uri="{FF2B5EF4-FFF2-40B4-BE49-F238E27FC236}">
                  <a16:creationId xmlns:a16="http://schemas.microsoft.com/office/drawing/2014/main" id="{971225B6-691D-2AC1-5D40-0CF0AD5BA6DA}"/>
                </a:ext>
              </a:extLst>
            </p:cNvPr>
            <p:cNvSpPr txBox="1"/>
            <p:nvPr/>
          </p:nvSpPr>
          <p:spPr>
            <a:xfrm rot="5400000">
              <a:off x="6942166" y="3228945"/>
              <a:ext cx="1998219"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Endothelial Cells</a:t>
              </a:r>
            </a:p>
          </p:txBody>
        </p:sp>
        <p:sp>
          <p:nvSpPr>
            <p:cNvPr id="10" name="TextBox 9">
              <a:extLst>
                <a:ext uri="{FF2B5EF4-FFF2-40B4-BE49-F238E27FC236}">
                  <a16:creationId xmlns:a16="http://schemas.microsoft.com/office/drawing/2014/main" id="{763F9864-D33C-A0ED-6BF4-61FED05ED006}"/>
                </a:ext>
              </a:extLst>
            </p:cNvPr>
            <p:cNvSpPr txBox="1"/>
            <p:nvPr/>
          </p:nvSpPr>
          <p:spPr>
            <a:xfrm>
              <a:off x="6287696" y="4887537"/>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EBM</a:t>
              </a:r>
            </a:p>
          </p:txBody>
        </p:sp>
        <p:sp>
          <p:nvSpPr>
            <p:cNvPr id="11" name="TextBox 10">
              <a:extLst>
                <a:ext uri="{FF2B5EF4-FFF2-40B4-BE49-F238E27FC236}">
                  <a16:creationId xmlns:a16="http://schemas.microsoft.com/office/drawing/2014/main" id="{FCBA6EE8-29F6-A406-B5B4-F4BCC56D3F21}"/>
                </a:ext>
              </a:extLst>
            </p:cNvPr>
            <p:cNvSpPr txBox="1"/>
            <p:nvPr/>
          </p:nvSpPr>
          <p:spPr>
            <a:xfrm>
              <a:off x="4265736" y="4892784"/>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PBM</a:t>
              </a:r>
            </a:p>
          </p:txBody>
        </p:sp>
        <p:sp>
          <p:nvSpPr>
            <p:cNvPr id="12" name="TextBox 11">
              <a:extLst>
                <a:ext uri="{FF2B5EF4-FFF2-40B4-BE49-F238E27FC236}">
                  <a16:creationId xmlns:a16="http://schemas.microsoft.com/office/drawing/2014/main" id="{14C1DC2B-E84B-5094-297C-AF661CCF3477}"/>
                </a:ext>
              </a:extLst>
            </p:cNvPr>
            <p:cNvSpPr txBox="1"/>
            <p:nvPr/>
          </p:nvSpPr>
          <p:spPr>
            <a:xfrm>
              <a:off x="4665725" y="2774292"/>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ECM</a:t>
              </a:r>
            </a:p>
          </p:txBody>
        </p:sp>
        <p:cxnSp>
          <p:nvCxnSpPr>
            <p:cNvPr id="14" name="Straight Arrow Connector 13">
              <a:extLst>
                <a:ext uri="{FF2B5EF4-FFF2-40B4-BE49-F238E27FC236}">
                  <a16:creationId xmlns:a16="http://schemas.microsoft.com/office/drawing/2014/main" id="{0ABC49EB-1A7C-9625-143A-59542DB85B08}"/>
                </a:ext>
              </a:extLst>
            </p:cNvPr>
            <p:cNvCxnSpPr/>
            <p:nvPr/>
          </p:nvCxnSpPr>
          <p:spPr>
            <a:xfrm>
              <a:off x="4572000" y="2068288"/>
              <a:ext cx="7184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84872A8D-60A3-2357-E91A-AFF0885FB27C}"/>
                </a:ext>
              </a:extLst>
            </p:cNvPr>
            <p:cNvSpPr txBox="1"/>
            <p:nvPr/>
          </p:nvSpPr>
          <p:spPr>
            <a:xfrm>
              <a:off x="4800600" y="1774959"/>
              <a:ext cx="1621971"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Ligand</a:t>
              </a:r>
            </a:p>
            <a:p>
              <a:pPr algn="ctr"/>
              <a:r>
                <a:rPr lang="en-US" dirty="0">
                  <a:latin typeface="Calibri" panose="020F0502020204030204" pitchFamily="34" charset="0"/>
                  <a:cs typeface="Calibri" panose="020F0502020204030204" pitchFamily="34" charset="0"/>
                </a:rPr>
                <a:t>Secretion</a:t>
              </a:r>
            </a:p>
          </p:txBody>
        </p:sp>
        <p:cxnSp>
          <p:nvCxnSpPr>
            <p:cNvPr id="16" name="Straight Arrow Connector 15">
              <a:extLst>
                <a:ext uri="{FF2B5EF4-FFF2-40B4-BE49-F238E27FC236}">
                  <a16:creationId xmlns:a16="http://schemas.microsoft.com/office/drawing/2014/main" id="{C233AD02-8B26-4039-B4C3-CD711F2553C1}"/>
                </a:ext>
              </a:extLst>
            </p:cNvPr>
            <p:cNvCxnSpPr>
              <a:cxnSpLocks/>
            </p:cNvCxnSpPr>
            <p:nvPr/>
          </p:nvCxnSpPr>
          <p:spPr>
            <a:xfrm>
              <a:off x="4349576" y="4393271"/>
              <a:ext cx="718457" cy="0"/>
            </a:xfrm>
            <a:prstGeom prst="straightConnector1">
              <a:avLst/>
            </a:prstGeom>
            <a:ln w="38100">
              <a:headEnd type="triangle"/>
              <a:tailEnd type="non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3FC9FF2F-F426-D3F3-4792-B17123037B8E}"/>
                </a:ext>
              </a:extLst>
            </p:cNvPr>
            <p:cNvCxnSpPr>
              <a:cxnSpLocks/>
            </p:cNvCxnSpPr>
            <p:nvPr/>
          </p:nvCxnSpPr>
          <p:spPr>
            <a:xfrm>
              <a:off x="7078090" y="4393271"/>
              <a:ext cx="7184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86FF393E-B493-AE8F-ACE6-B978B9EB2EB3}"/>
                </a:ext>
              </a:extLst>
            </p:cNvPr>
            <p:cNvSpPr txBox="1"/>
            <p:nvPr/>
          </p:nvSpPr>
          <p:spPr>
            <a:xfrm>
              <a:off x="4674079" y="4208605"/>
              <a:ext cx="1621971"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Binding</a:t>
              </a:r>
            </a:p>
          </p:txBody>
        </p:sp>
        <p:sp>
          <p:nvSpPr>
            <p:cNvPr id="19" name="TextBox 18">
              <a:extLst>
                <a:ext uri="{FF2B5EF4-FFF2-40B4-BE49-F238E27FC236}">
                  <a16:creationId xmlns:a16="http://schemas.microsoft.com/office/drawing/2014/main" id="{41FD72FA-7DB4-A2BA-28ED-07FAEE98F2DB}"/>
                </a:ext>
              </a:extLst>
            </p:cNvPr>
            <p:cNvSpPr txBox="1"/>
            <p:nvPr/>
          </p:nvSpPr>
          <p:spPr>
            <a:xfrm>
              <a:off x="5885810" y="4208605"/>
              <a:ext cx="1621971"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Binding</a:t>
              </a:r>
            </a:p>
          </p:txBody>
        </p:sp>
      </p:grpSp>
      <p:graphicFrame>
        <p:nvGraphicFramePr>
          <p:cNvPr id="22" name="Table 22">
            <a:extLst>
              <a:ext uri="{FF2B5EF4-FFF2-40B4-BE49-F238E27FC236}">
                <a16:creationId xmlns:a16="http://schemas.microsoft.com/office/drawing/2014/main" id="{DF56BD53-F718-F8B9-1634-A49D68A5ED3A}"/>
              </a:ext>
            </a:extLst>
          </p:cNvPr>
          <p:cNvGraphicFramePr>
            <a:graphicFrameLocks noGrp="1"/>
          </p:cNvGraphicFramePr>
          <p:nvPr>
            <p:extLst>
              <p:ext uri="{D42A27DB-BD31-4B8C-83A1-F6EECF244321}">
                <p14:modId xmlns:p14="http://schemas.microsoft.com/office/powerpoint/2010/main" val="3851519162"/>
              </p:ext>
            </p:extLst>
          </p:nvPr>
        </p:nvGraphicFramePr>
        <p:xfrm>
          <a:off x="6951324" y="2315687"/>
          <a:ext cx="3618470" cy="2656840"/>
        </p:xfrm>
        <a:graphic>
          <a:graphicData uri="http://schemas.openxmlformats.org/drawingml/2006/table">
            <a:tbl>
              <a:tblPr firstRow="1" bandRow="1">
                <a:tableStyleId>{5C22544A-7EE6-4342-B048-85BDC9FD1C3A}</a:tableStyleId>
              </a:tblPr>
              <a:tblGrid>
                <a:gridCol w="1735476">
                  <a:extLst>
                    <a:ext uri="{9D8B030D-6E8A-4147-A177-3AD203B41FA5}">
                      <a16:colId xmlns:a16="http://schemas.microsoft.com/office/drawing/2014/main" val="2019322480"/>
                    </a:ext>
                  </a:extLst>
                </a:gridCol>
                <a:gridCol w="1882994">
                  <a:extLst>
                    <a:ext uri="{9D8B030D-6E8A-4147-A177-3AD203B41FA5}">
                      <a16:colId xmlns:a16="http://schemas.microsoft.com/office/drawing/2014/main" val="3875478160"/>
                    </a:ext>
                  </a:extLst>
                </a:gridCol>
              </a:tblGrid>
              <a:tr h="370840">
                <a:tc>
                  <a:txBody>
                    <a:bodyPr/>
                    <a:lstStyle/>
                    <a:p>
                      <a:r>
                        <a:rPr lang="en-US" dirty="0"/>
                        <a:t>Ligands</a:t>
                      </a:r>
                    </a:p>
                  </a:txBody>
                  <a:tcPr/>
                </a:tc>
                <a:tc>
                  <a:txBody>
                    <a:bodyPr/>
                    <a:lstStyle/>
                    <a:p>
                      <a:r>
                        <a:rPr lang="en-US" dirty="0"/>
                        <a:t>Receptors</a:t>
                      </a:r>
                    </a:p>
                  </a:txBody>
                  <a:tcPr/>
                </a:tc>
                <a:extLst>
                  <a:ext uri="{0D108BD9-81ED-4DB2-BD59-A6C34878D82A}">
                    <a16:rowId xmlns:a16="http://schemas.microsoft.com/office/drawing/2014/main" val="678252439"/>
                  </a:ext>
                </a:extLst>
              </a:tr>
              <a:tr h="370840">
                <a:tc>
                  <a:txBody>
                    <a:bodyPr/>
                    <a:lstStyle/>
                    <a:p>
                      <a:pPr marL="0" lvl="0" indent="0">
                        <a:buFont typeface="Arial" panose="020B0604020202020204" pitchFamily="34" charset="0"/>
                        <a:buNone/>
                      </a:pPr>
                      <a:r>
                        <a:rPr lang="en-US" dirty="0"/>
                        <a:t>VEGFA</a:t>
                      </a:r>
                      <a:r>
                        <a:rPr lang="en-US" baseline="-25000" dirty="0"/>
                        <a:t>165</a:t>
                      </a:r>
                    </a:p>
                    <a:p>
                      <a:pPr marL="0" lvl="0" indent="0">
                        <a:buFont typeface="Arial" panose="020B0604020202020204" pitchFamily="34" charset="0"/>
                        <a:buNone/>
                      </a:pPr>
                      <a:r>
                        <a:rPr lang="en-US" dirty="0"/>
                        <a:t>VEGFA</a:t>
                      </a:r>
                      <a:r>
                        <a:rPr lang="en-US" baseline="-25000" dirty="0"/>
                        <a:t>121</a:t>
                      </a:r>
                    </a:p>
                    <a:p>
                      <a:pPr marL="0" lvl="0" indent="0">
                        <a:buFont typeface="Arial" panose="020B0604020202020204" pitchFamily="34" charset="0"/>
                        <a:buNone/>
                      </a:pPr>
                      <a:r>
                        <a:rPr lang="en-US" dirty="0"/>
                        <a:t>VEGFB</a:t>
                      </a:r>
                      <a:r>
                        <a:rPr lang="en-US" baseline="-25000" dirty="0"/>
                        <a:t>167</a:t>
                      </a:r>
                    </a:p>
                    <a:p>
                      <a:pPr marL="0" lvl="0" indent="0">
                        <a:buFont typeface="Arial" panose="020B0604020202020204" pitchFamily="34" charset="0"/>
                        <a:buNone/>
                      </a:pPr>
                      <a:r>
                        <a:rPr lang="en-US" dirty="0"/>
                        <a:t>VEGFB</a:t>
                      </a:r>
                      <a:r>
                        <a:rPr lang="en-US" baseline="-25000" dirty="0"/>
                        <a:t>186</a:t>
                      </a:r>
                    </a:p>
                    <a:p>
                      <a:pPr marL="0" lvl="0" indent="0">
                        <a:buFont typeface="Arial" panose="020B0604020202020204" pitchFamily="34" charset="0"/>
                        <a:buNone/>
                      </a:pPr>
                      <a:r>
                        <a:rPr lang="en-US" dirty="0"/>
                        <a:t>VEGFC</a:t>
                      </a:r>
                    </a:p>
                    <a:p>
                      <a:pPr marL="0" lvl="0" indent="0">
                        <a:buFont typeface="Arial" panose="020B0604020202020204" pitchFamily="34" charset="0"/>
                        <a:buNone/>
                      </a:pPr>
                      <a:r>
                        <a:rPr lang="en-US" dirty="0"/>
                        <a:t>VEGFD</a:t>
                      </a:r>
                    </a:p>
                    <a:p>
                      <a:pPr marL="0" lvl="0" indent="0">
                        <a:buFont typeface="Arial" panose="020B0604020202020204" pitchFamily="34" charset="0"/>
                        <a:buNone/>
                      </a:pPr>
                      <a:r>
                        <a:rPr lang="en-US" dirty="0"/>
                        <a:t>PlGF1/2</a:t>
                      </a:r>
                    </a:p>
                    <a:p>
                      <a:pPr marL="0" lvl="0" indent="0">
                        <a:buFont typeface="Arial" panose="020B0604020202020204" pitchFamily="34" charset="0"/>
                        <a:buNone/>
                      </a:pPr>
                      <a:r>
                        <a:rPr lang="en-US" dirty="0"/>
                        <a:t>Sema3A-G</a:t>
                      </a:r>
                    </a:p>
                  </a:txBody>
                  <a:tcPr/>
                </a:tc>
                <a:tc>
                  <a:txBody>
                    <a:bodyPr/>
                    <a:lstStyle/>
                    <a:p>
                      <a:r>
                        <a:rPr lang="en-US" dirty="0"/>
                        <a:t>VEGFR1/2/3</a:t>
                      </a:r>
                    </a:p>
                    <a:p>
                      <a:r>
                        <a:rPr lang="en-US" dirty="0"/>
                        <a:t>NRP1/2</a:t>
                      </a:r>
                    </a:p>
                    <a:p>
                      <a:r>
                        <a:rPr lang="en-US" dirty="0"/>
                        <a:t>Plexins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sVEGFR1</a:t>
                      </a:r>
                    </a:p>
                    <a:p>
                      <a:endParaRPr lang="en-US" dirty="0"/>
                    </a:p>
                  </a:txBody>
                  <a:tcPr/>
                </a:tc>
                <a:extLst>
                  <a:ext uri="{0D108BD9-81ED-4DB2-BD59-A6C34878D82A}">
                    <a16:rowId xmlns:a16="http://schemas.microsoft.com/office/drawing/2014/main" val="1453648417"/>
                  </a:ext>
                </a:extLst>
              </a:tr>
            </a:tbl>
          </a:graphicData>
        </a:graphic>
      </p:graphicFrame>
    </p:spTree>
    <p:extLst>
      <p:ext uri="{BB962C8B-B14F-4D97-AF65-F5344CB8AC3E}">
        <p14:creationId xmlns:p14="http://schemas.microsoft.com/office/powerpoint/2010/main" val="3971192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511E7-56AE-4344-BBCB-795ECABE3869}"/>
              </a:ext>
            </a:extLst>
          </p:cNvPr>
          <p:cNvPicPr>
            <a:picLocks noChangeAspect="1"/>
          </p:cNvPicPr>
          <p:nvPr/>
        </p:nvPicPr>
        <p:blipFill>
          <a:blip r:embed="rId2"/>
          <a:stretch>
            <a:fillRect/>
          </a:stretch>
        </p:blipFill>
        <p:spPr>
          <a:xfrm>
            <a:off x="3641182" y="859762"/>
            <a:ext cx="6529447" cy="5998238"/>
          </a:xfrm>
          <a:prstGeom prst="rect">
            <a:avLst/>
          </a:prstGeom>
        </p:spPr>
      </p:pic>
      <p:sp>
        <p:nvSpPr>
          <p:cNvPr id="6" name="Title 5">
            <a:extLst>
              <a:ext uri="{FF2B5EF4-FFF2-40B4-BE49-F238E27FC236}">
                <a16:creationId xmlns:a16="http://schemas.microsoft.com/office/drawing/2014/main" id="{F1544B33-6323-DD13-3CD8-0973F1730A7C}"/>
              </a:ext>
            </a:extLst>
          </p:cNvPr>
          <p:cNvSpPr>
            <a:spLocks noGrp="1"/>
          </p:cNvSpPr>
          <p:nvPr>
            <p:ph type="title"/>
          </p:nvPr>
        </p:nvSpPr>
        <p:spPr/>
        <p:txBody>
          <a:bodyPr>
            <a:normAutofit fontScale="90000"/>
          </a:bodyPr>
          <a:lstStyle/>
          <a:p>
            <a:r>
              <a:rPr lang="en-US" dirty="0"/>
              <a:t>Model in Lindsay’s Paper</a:t>
            </a:r>
          </a:p>
        </p:txBody>
      </p:sp>
      <p:grpSp>
        <p:nvGrpSpPr>
          <p:cNvPr id="10" name="Group 9">
            <a:extLst>
              <a:ext uri="{FF2B5EF4-FFF2-40B4-BE49-F238E27FC236}">
                <a16:creationId xmlns:a16="http://schemas.microsoft.com/office/drawing/2014/main" id="{3DCBF205-74DD-F0EB-7905-5764D897C3F9}"/>
              </a:ext>
            </a:extLst>
          </p:cNvPr>
          <p:cNvGrpSpPr/>
          <p:nvPr/>
        </p:nvGrpSpPr>
        <p:grpSpPr>
          <a:xfrm>
            <a:off x="0" y="859762"/>
            <a:ext cx="3421561" cy="1123404"/>
            <a:chOff x="2133599" y="1522006"/>
            <a:chExt cx="3421561" cy="1123404"/>
          </a:xfrm>
        </p:grpSpPr>
        <p:pic>
          <p:nvPicPr>
            <p:cNvPr id="8" name="Picture 7">
              <a:extLst>
                <a:ext uri="{FF2B5EF4-FFF2-40B4-BE49-F238E27FC236}">
                  <a16:creationId xmlns:a16="http://schemas.microsoft.com/office/drawing/2014/main" id="{96882F42-85D9-0833-4EC0-C184215AE988}"/>
                </a:ext>
              </a:extLst>
            </p:cNvPr>
            <p:cNvPicPr>
              <a:picLocks noChangeAspect="1"/>
            </p:cNvPicPr>
            <p:nvPr/>
          </p:nvPicPr>
          <p:blipFill rotWithShape="1">
            <a:blip r:embed="rId3"/>
            <a:srcRect l="28538" t="39907"/>
            <a:stretch/>
          </p:blipFill>
          <p:spPr>
            <a:xfrm>
              <a:off x="2133599" y="1828800"/>
              <a:ext cx="3421561" cy="816610"/>
            </a:xfrm>
            <a:prstGeom prst="rect">
              <a:avLst/>
            </a:prstGeom>
          </p:spPr>
        </p:pic>
        <p:pic>
          <p:nvPicPr>
            <p:cNvPr id="9" name="Picture 8">
              <a:extLst>
                <a:ext uri="{FF2B5EF4-FFF2-40B4-BE49-F238E27FC236}">
                  <a16:creationId xmlns:a16="http://schemas.microsoft.com/office/drawing/2014/main" id="{92D899B5-47CD-546E-898C-38C333E32C29}"/>
                </a:ext>
              </a:extLst>
            </p:cNvPr>
            <p:cNvPicPr>
              <a:picLocks noChangeAspect="1"/>
            </p:cNvPicPr>
            <p:nvPr/>
          </p:nvPicPr>
          <p:blipFill rotWithShape="1">
            <a:blip r:embed="rId3"/>
            <a:srcRect r="28538" b="70374"/>
            <a:stretch/>
          </p:blipFill>
          <p:spPr>
            <a:xfrm>
              <a:off x="2133599" y="1522006"/>
              <a:ext cx="3421561" cy="402590"/>
            </a:xfrm>
            <a:prstGeom prst="rect">
              <a:avLst/>
            </a:prstGeom>
          </p:spPr>
        </p:pic>
      </p:grpSp>
    </p:spTree>
    <p:extLst>
      <p:ext uri="{BB962C8B-B14F-4D97-AF65-F5344CB8AC3E}">
        <p14:creationId xmlns:p14="http://schemas.microsoft.com/office/powerpoint/2010/main" val="149316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511E7-56AE-4344-BBCB-795ECABE3869}"/>
              </a:ext>
            </a:extLst>
          </p:cNvPr>
          <p:cNvPicPr>
            <a:picLocks noChangeAspect="1"/>
          </p:cNvPicPr>
          <p:nvPr/>
        </p:nvPicPr>
        <p:blipFill>
          <a:blip r:embed="rId2"/>
          <a:stretch>
            <a:fillRect/>
          </a:stretch>
        </p:blipFill>
        <p:spPr>
          <a:xfrm>
            <a:off x="2831277" y="859762"/>
            <a:ext cx="6529447" cy="5998238"/>
          </a:xfrm>
          <a:prstGeom prst="rect">
            <a:avLst/>
          </a:prstGeom>
        </p:spPr>
      </p:pic>
      <p:sp>
        <p:nvSpPr>
          <p:cNvPr id="6" name="Title 5">
            <a:extLst>
              <a:ext uri="{FF2B5EF4-FFF2-40B4-BE49-F238E27FC236}">
                <a16:creationId xmlns:a16="http://schemas.microsoft.com/office/drawing/2014/main" id="{F1544B33-6323-DD13-3CD8-0973F1730A7C}"/>
              </a:ext>
            </a:extLst>
          </p:cNvPr>
          <p:cNvSpPr>
            <a:spLocks noGrp="1"/>
          </p:cNvSpPr>
          <p:nvPr>
            <p:ph type="title"/>
          </p:nvPr>
        </p:nvSpPr>
        <p:spPr/>
        <p:txBody>
          <a:bodyPr>
            <a:normAutofit fontScale="90000"/>
          </a:bodyPr>
          <a:lstStyle/>
          <a:p>
            <a:r>
              <a:rPr lang="en-US" dirty="0"/>
              <a:t>My Simplifications</a:t>
            </a:r>
          </a:p>
        </p:txBody>
      </p:sp>
      <p:sp>
        <p:nvSpPr>
          <p:cNvPr id="2" name="Rounded Rectangle 1">
            <a:extLst>
              <a:ext uri="{FF2B5EF4-FFF2-40B4-BE49-F238E27FC236}">
                <a16:creationId xmlns:a16="http://schemas.microsoft.com/office/drawing/2014/main" id="{61CC26C3-3ECD-79DE-FD8D-BC641BDCDD76}"/>
              </a:ext>
            </a:extLst>
          </p:cNvPr>
          <p:cNvSpPr/>
          <p:nvPr/>
        </p:nvSpPr>
        <p:spPr>
          <a:xfrm>
            <a:off x="4103914" y="3015343"/>
            <a:ext cx="2960915" cy="1687286"/>
          </a:xfrm>
          <a:prstGeom prst="roundRect">
            <a:avLst/>
          </a:prstGeom>
          <a:solidFill>
            <a:srgbClr val="E1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A892227-484A-A31B-70EF-8762F710737E}"/>
              </a:ext>
            </a:extLst>
          </p:cNvPr>
          <p:cNvSpPr/>
          <p:nvPr/>
        </p:nvSpPr>
        <p:spPr>
          <a:xfrm>
            <a:off x="7249886" y="2873829"/>
            <a:ext cx="1883228" cy="2775857"/>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EFA81B-EE67-73DE-33DF-0E09D03D614A}"/>
              </a:ext>
            </a:extLst>
          </p:cNvPr>
          <p:cNvSpPr/>
          <p:nvPr/>
        </p:nvSpPr>
        <p:spPr>
          <a:xfrm>
            <a:off x="3178629" y="5551924"/>
            <a:ext cx="751114" cy="369905"/>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4721863-B84E-9706-579B-28B494C7054A}"/>
              </a:ext>
            </a:extLst>
          </p:cNvPr>
          <p:cNvSpPr/>
          <p:nvPr/>
        </p:nvSpPr>
        <p:spPr>
          <a:xfrm>
            <a:off x="3929743" y="5551923"/>
            <a:ext cx="772886" cy="206619"/>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8290B03-9E0E-6F2C-B7B5-369AC1957271}"/>
              </a:ext>
            </a:extLst>
          </p:cNvPr>
          <p:cNvSpPr/>
          <p:nvPr/>
        </p:nvSpPr>
        <p:spPr>
          <a:xfrm>
            <a:off x="4789714" y="5475618"/>
            <a:ext cx="370115" cy="522619"/>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D4EEE82-A40B-84D7-3861-0E3135EF8881}"/>
              </a:ext>
            </a:extLst>
          </p:cNvPr>
          <p:cNvSpPr/>
          <p:nvPr/>
        </p:nvSpPr>
        <p:spPr>
          <a:xfrm>
            <a:off x="5110842" y="5345200"/>
            <a:ext cx="1921331" cy="1414829"/>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2B384514-41E2-8749-122B-64EC7E493B9C}"/>
              </a:ext>
            </a:extLst>
          </p:cNvPr>
          <p:cNvSpPr/>
          <p:nvPr/>
        </p:nvSpPr>
        <p:spPr>
          <a:xfrm>
            <a:off x="7010401" y="5900162"/>
            <a:ext cx="685800" cy="130734"/>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EFFB119-F20C-4400-D5DA-54A3F25750E7}"/>
              </a:ext>
            </a:extLst>
          </p:cNvPr>
          <p:cNvSpPr/>
          <p:nvPr/>
        </p:nvSpPr>
        <p:spPr>
          <a:xfrm>
            <a:off x="8245932" y="5856620"/>
            <a:ext cx="685800" cy="130734"/>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384C603-319B-F244-3A24-F5E24EFD3208}"/>
              </a:ext>
            </a:extLst>
          </p:cNvPr>
          <p:cNvSpPr/>
          <p:nvPr/>
        </p:nvSpPr>
        <p:spPr>
          <a:xfrm>
            <a:off x="7474040" y="5758542"/>
            <a:ext cx="685800" cy="130734"/>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97B6C26-7D1D-0B19-8C88-0361F477A8BE}"/>
              </a:ext>
            </a:extLst>
          </p:cNvPr>
          <p:cNvSpPr/>
          <p:nvPr/>
        </p:nvSpPr>
        <p:spPr>
          <a:xfrm>
            <a:off x="8746678" y="5709557"/>
            <a:ext cx="386436" cy="130734"/>
          </a:xfrm>
          <a:prstGeom prst="roundRect">
            <a:avLst/>
          </a:prstGeom>
          <a:solidFill>
            <a:srgbClr val="FF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DA3042F-9860-2DBF-E9D9-8ADEF669970D}"/>
              </a:ext>
            </a:extLst>
          </p:cNvPr>
          <p:cNvSpPr/>
          <p:nvPr/>
        </p:nvSpPr>
        <p:spPr>
          <a:xfrm>
            <a:off x="3110592" y="3532517"/>
            <a:ext cx="2702379" cy="713225"/>
          </a:xfrm>
          <a:prstGeom prst="roundRect">
            <a:avLst/>
          </a:prstGeom>
          <a:solidFill>
            <a:srgbClr val="E1E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66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1A0C-B885-BF6D-EF00-B8E826439CE8}"/>
              </a:ext>
            </a:extLst>
          </p:cNvPr>
          <p:cNvSpPr>
            <a:spLocks noGrp="1"/>
          </p:cNvSpPr>
          <p:nvPr>
            <p:ph type="title"/>
          </p:nvPr>
        </p:nvSpPr>
        <p:spPr/>
        <p:txBody>
          <a:bodyPr>
            <a:normAutofit fontScale="90000"/>
          </a:bodyPr>
          <a:lstStyle/>
          <a:p>
            <a:r>
              <a:rPr lang="en-US" dirty="0"/>
              <a:t>My Proposed Model</a:t>
            </a:r>
          </a:p>
        </p:txBody>
      </p:sp>
      <p:pic>
        <p:nvPicPr>
          <p:cNvPr id="8" name="Picture 7">
            <a:extLst>
              <a:ext uri="{FF2B5EF4-FFF2-40B4-BE49-F238E27FC236}">
                <a16:creationId xmlns:a16="http://schemas.microsoft.com/office/drawing/2014/main" id="{089E4239-BE56-BDC4-D102-3B5C7A895A17}"/>
              </a:ext>
            </a:extLst>
          </p:cNvPr>
          <p:cNvPicPr>
            <a:picLocks noChangeAspect="1"/>
          </p:cNvPicPr>
          <p:nvPr/>
        </p:nvPicPr>
        <p:blipFill>
          <a:blip r:embed="rId2"/>
          <a:stretch>
            <a:fillRect/>
          </a:stretch>
        </p:blipFill>
        <p:spPr>
          <a:xfrm>
            <a:off x="678645" y="871407"/>
            <a:ext cx="10834711" cy="5986593"/>
          </a:xfrm>
          <a:prstGeom prst="rect">
            <a:avLst/>
          </a:prstGeom>
        </p:spPr>
      </p:pic>
    </p:spTree>
    <p:extLst>
      <p:ext uri="{BB962C8B-B14F-4D97-AF65-F5344CB8AC3E}">
        <p14:creationId xmlns:p14="http://schemas.microsoft.com/office/powerpoint/2010/main" val="25857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CEA3-90C3-5074-430F-DC6565F301D0}"/>
              </a:ext>
            </a:extLst>
          </p:cNvPr>
          <p:cNvSpPr>
            <a:spLocks noGrp="1"/>
          </p:cNvSpPr>
          <p:nvPr>
            <p:ph type="title"/>
          </p:nvPr>
        </p:nvSpPr>
        <p:spPr/>
        <p:txBody>
          <a:bodyPr>
            <a:normAutofit fontScale="90000"/>
          </a:bodyPr>
          <a:lstStyle/>
          <a:p>
            <a:r>
              <a:rPr lang="en-US" dirty="0"/>
              <a:t>17 Reactions</a:t>
            </a:r>
          </a:p>
        </p:txBody>
      </p:sp>
      <p:grpSp>
        <p:nvGrpSpPr>
          <p:cNvPr id="78" name="Group 77">
            <a:extLst>
              <a:ext uri="{FF2B5EF4-FFF2-40B4-BE49-F238E27FC236}">
                <a16:creationId xmlns:a16="http://schemas.microsoft.com/office/drawing/2014/main" id="{40285136-AA44-68A3-BA6F-F3933344A07F}"/>
              </a:ext>
            </a:extLst>
          </p:cNvPr>
          <p:cNvGrpSpPr/>
          <p:nvPr/>
        </p:nvGrpSpPr>
        <p:grpSpPr>
          <a:xfrm>
            <a:off x="2386077" y="869638"/>
            <a:ext cx="2532411" cy="5988362"/>
            <a:chOff x="1406359" y="869638"/>
            <a:chExt cx="2532411" cy="5988362"/>
          </a:xfrm>
        </p:grpSpPr>
        <p:pic>
          <p:nvPicPr>
            <p:cNvPr id="6" name="Picture 5">
              <a:extLst>
                <a:ext uri="{FF2B5EF4-FFF2-40B4-BE49-F238E27FC236}">
                  <a16:creationId xmlns:a16="http://schemas.microsoft.com/office/drawing/2014/main" id="{A4BA0D4A-2414-AA04-F845-8276B59940AE}"/>
                </a:ext>
              </a:extLst>
            </p:cNvPr>
            <p:cNvPicPr>
              <a:picLocks noChangeAspect="1"/>
            </p:cNvPicPr>
            <p:nvPr/>
          </p:nvPicPr>
          <p:blipFill>
            <a:blip r:embed="rId2"/>
            <a:stretch>
              <a:fillRect/>
            </a:stretch>
          </p:blipFill>
          <p:spPr>
            <a:xfrm>
              <a:off x="1406359" y="1124862"/>
              <a:ext cx="2532411" cy="2882074"/>
            </a:xfrm>
            <a:prstGeom prst="rect">
              <a:avLst/>
            </a:prstGeom>
          </p:spPr>
        </p:pic>
        <p:pic>
          <p:nvPicPr>
            <p:cNvPr id="7" name="Picture 6">
              <a:extLst>
                <a:ext uri="{FF2B5EF4-FFF2-40B4-BE49-F238E27FC236}">
                  <a16:creationId xmlns:a16="http://schemas.microsoft.com/office/drawing/2014/main" id="{E47ED7CB-C89F-E084-ED38-8E7B2D0EFDD5}"/>
                </a:ext>
              </a:extLst>
            </p:cNvPr>
            <p:cNvPicPr>
              <a:picLocks noChangeAspect="1"/>
            </p:cNvPicPr>
            <p:nvPr/>
          </p:nvPicPr>
          <p:blipFill>
            <a:blip r:embed="rId3"/>
            <a:stretch>
              <a:fillRect/>
            </a:stretch>
          </p:blipFill>
          <p:spPr>
            <a:xfrm>
              <a:off x="1411657" y="3933543"/>
              <a:ext cx="2521814" cy="2924457"/>
            </a:xfrm>
            <a:prstGeom prst="rect">
              <a:avLst/>
            </a:prstGeom>
          </p:spPr>
        </p:pic>
        <p:sp>
          <p:nvSpPr>
            <p:cNvPr id="18" name="TextBox 17">
              <a:extLst>
                <a:ext uri="{FF2B5EF4-FFF2-40B4-BE49-F238E27FC236}">
                  <a16:creationId xmlns:a16="http://schemas.microsoft.com/office/drawing/2014/main" id="{014B7DF6-9C9C-06E2-12FD-AF87FFC2DA7C}"/>
                </a:ext>
              </a:extLst>
            </p:cNvPr>
            <p:cNvSpPr txBox="1"/>
            <p:nvPr/>
          </p:nvSpPr>
          <p:spPr>
            <a:xfrm>
              <a:off x="1663243" y="869638"/>
              <a:ext cx="2018642" cy="369332"/>
            </a:xfrm>
            <a:prstGeom prst="rect">
              <a:avLst/>
            </a:prstGeom>
            <a:noFill/>
          </p:spPr>
          <p:txBody>
            <a:bodyPr wrap="square" rtlCol="0">
              <a:spAutoFit/>
            </a:bodyPr>
            <a:lstStyle/>
            <a:p>
              <a:pPr algn="ctr"/>
              <a:r>
                <a:rPr lang="en-US" dirty="0"/>
                <a:t>VEGFR1 Binding:</a:t>
              </a:r>
            </a:p>
          </p:txBody>
        </p:sp>
      </p:grpSp>
      <p:grpSp>
        <p:nvGrpSpPr>
          <p:cNvPr id="93" name="Group 92">
            <a:extLst>
              <a:ext uri="{FF2B5EF4-FFF2-40B4-BE49-F238E27FC236}">
                <a16:creationId xmlns:a16="http://schemas.microsoft.com/office/drawing/2014/main" id="{0E107738-4197-73EB-B350-55513E1BD2A3}"/>
              </a:ext>
            </a:extLst>
          </p:cNvPr>
          <p:cNvGrpSpPr/>
          <p:nvPr/>
        </p:nvGrpSpPr>
        <p:grpSpPr>
          <a:xfrm>
            <a:off x="202291" y="1197943"/>
            <a:ext cx="1395390" cy="5331752"/>
            <a:chOff x="202291" y="1028225"/>
            <a:chExt cx="1395390" cy="5331752"/>
          </a:xfrm>
        </p:grpSpPr>
        <p:pic>
          <p:nvPicPr>
            <p:cNvPr id="13" name="Picture 12">
              <a:extLst>
                <a:ext uri="{FF2B5EF4-FFF2-40B4-BE49-F238E27FC236}">
                  <a16:creationId xmlns:a16="http://schemas.microsoft.com/office/drawing/2014/main" id="{4DEB7C9F-335E-3FA7-B484-4A179BC6712F}"/>
                </a:ext>
              </a:extLst>
            </p:cNvPr>
            <p:cNvPicPr>
              <a:picLocks noChangeAspect="1"/>
            </p:cNvPicPr>
            <p:nvPr/>
          </p:nvPicPr>
          <p:blipFill rotWithShape="1">
            <a:blip r:embed="rId4"/>
            <a:srcRect l="17367" r="11066"/>
            <a:stretch/>
          </p:blipFill>
          <p:spPr>
            <a:xfrm>
              <a:off x="264936" y="2964486"/>
              <a:ext cx="463550" cy="1117600"/>
            </a:xfrm>
            <a:prstGeom prst="rect">
              <a:avLst/>
            </a:prstGeom>
          </p:spPr>
        </p:pic>
        <p:pic>
          <p:nvPicPr>
            <p:cNvPr id="14" name="Picture 13">
              <a:extLst>
                <a:ext uri="{FF2B5EF4-FFF2-40B4-BE49-F238E27FC236}">
                  <a16:creationId xmlns:a16="http://schemas.microsoft.com/office/drawing/2014/main" id="{E536B3AF-F46B-E86C-D46C-CCB8BDA96894}"/>
                </a:ext>
              </a:extLst>
            </p:cNvPr>
            <p:cNvPicPr>
              <a:picLocks noChangeAspect="1"/>
            </p:cNvPicPr>
            <p:nvPr/>
          </p:nvPicPr>
          <p:blipFill rotWithShape="1">
            <a:blip r:embed="rId5"/>
            <a:srcRect l="22341"/>
            <a:stretch/>
          </p:blipFill>
          <p:spPr>
            <a:xfrm>
              <a:off x="264936" y="1806512"/>
              <a:ext cx="463550" cy="1117600"/>
            </a:xfrm>
            <a:prstGeom prst="rect">
              <a:avLst/>
            </a:prstGeom>
          </p:spPr>
        </p:pic>
        <p:pic>
          <p:nvPicPr>
            <p:cNvPr id="15" name="Picture 14">
              <a:extLst>
                <a:ext uri="{FF2B5EF4-FFF2-40B4-BE49-F238E27FC236}">
                  <a16:creationId xmlns:a16="http://schemas.microsoft.com/office/drawing/2014/main" id="{C636972B-1CF7-F52B-5B67-EDDA4CD60A35}"/>
                </a:ext>
              </a:extLst>
            </p:cNvPr>
            <p:cNvPicPr>
              <a:picLocks noChangeAspect="1"/>
            </p:cNvPicPr>
            <p:nvPr/>
          </p:nvPicPr>
          <p:blipFill>
            <a:blip r:embed="rId6"/>
            <a:stretch>
              <a:fillRect/>
            </a:stretch>
          </p:blipFill>
          <p:spPr>
            <a:xfrm>
              <a:off x="344311" y="4122460"/>
              <a:ext cx="304800" cy="698500"/>
            </a:xfrm>
            <a:prstGeom prst="rect">
              <a:avLst/>
            </a:prstGeom>
          </p:spPr>
        </p:pic>
        <p:pic>
          <p:nvPicPr>
            <p:cNvPr id="17" name="Picture 16">
              <a:extLst>
                <a:ext uri="{FF2B5EF4-FFF2-40B4-BE49-F238E27FC236}">
                  <a16:creationId xmlns:a16="http://schemas.microsoft.com/office/drawing/2014/main" id="{FC8C6EFD-032D-3B8F-A0AC-91AB2A3F6B91}"/>
                </a:ext>
              </a:extLst>
            </p:cNvPr>
            <p:cNvPicPr>
              <a:picLocks noChangeAspect="1"/>
            </p:cNvPicPr>
            <p:nvPr/>
          </p:nvPicPr>
          <p:blipFill>
            <a:blip r:embed="rId7"/>
            <a:stretch>
              <a:fillRect/>
            </a:stretch>
          </p:blipFill>
          <p:spPr>
            <a:xfrm>
              <a:off x="355004" y="4861334"/>
              <a:ext cx="283414" cy="751663"/>
            </a:xfrm>
            <a:prstGeom prst="rect">
              <a:avLst/>
            </a:prstGeom>
          </p:spPr>
        </p:pic>
        <p:pic>
          <p:nvPicPr>
            <p:cNvPr id="79" name="Picture 78">
              <a:extLst>
                <a:ext uri="{FF2B5EF4-FFF2-40B4-BE49-F238E27FC236}">
                  <a16:creationId xmlns:a16="http://schemas.microsoft.com/office/drawing/2014/main" id="{9A0CAF4B-CF36-2507-2FB0-941F4EE6C90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202291" y="5653369"/>
              <a:ext cx="588840" cy="706608"/>
            </a:xfrm>
            <a:prstGeom prst="rect">
              <a:avLst/>
            </a:prstGeom>
          </p:spPr>
        </p:pic>
        <p:sp>
          <p:nvSpPr>
            <p:cNvPr id="81" name="TextBox 80">
              <a:extLst>
                <a:ext uri="{FF2B5EF4-FFF2-40B4-BE49-F238E27FC236}">
                  <a16:creationId xmlns:a16="http://schemas.microsoft.com/office/drawing/2014/main" id="{ADC2E0AB-5FA4-3D4F-69D7-1AFED37106AF}"/>
                </a:ext>
              </a:extLst>
            </p:cNvPr>
            <p:cNvSpPr txBox="1"/>
            <p:nvPr/>
          </p:nvSpPr>
          <p:spPr>
            <a:xfrm>
              <a:off x="211414" y="1028225"/>
              <a:ext cx="1034143" cy="370054"/>
            </a:xfrm>
            <a:prstGeom prst="rect">
              <a:avLst/>
            </a:prstGeom>
            <a:noFill/>
          </p:spPr>
          <p:txBody>
            <a:bodyPr wrap="square" rtlCol="0">
              <a:spAutoFit/>
            </a:bodyPr>
            <a:lstStyle/>
            <a:p>
              <a:r>
                <a:rPr lang="en-US" dirty="0"/>
                <a:t>Key:</a:t>
              </a:r>
            </a:p>
          </p:txBody>
        </p:sp>
        <p:sp>
          <p:nvSpPr>
            <p:cNvPr id="83" name="TextBox 82">
              <a:extLst>
                <a:ext uri="{FF2B5EF4-FFF2-40B4-BE49-F238E27FC236}">
                  <a16:creationId xmlns:a16="http://schemas.microsoft.com/office/drawing/2014/main" id="{744C9F6A-4244-B872-277D-46B8842C8516}"/>
                </a:ext>
              </a:extLst>
            </p:cNvPr>
            <p:cNvSpPr txBox="1"/>
            <p:nvPr/>
          </p:nvSpPr>
          <p:spPr>
            <a:xfrm>
              <a:off x="681706" y="2211424"/>
              <a:ext cx="915975" cy="307777"/>
            </a:xfrm>
            <a:prstGeom prst="rect">
              <a:avLst/>
            </a:prstGeom>
            <a:noFill/>
          </p:spPr>
          <p:txBody>
            <a:bodyPr wrap="square" rtlCol="0">
              <a:spAutoFit/>
            </a:bodyPr>
            <a:lstStyle/>
            <a:p>
              <a:r>
                <a:rPr lang="en-US" sz="1400" dirty="0"/>
                <a:t>VEGFR1</a:t>
              </a:r>
            </a:p>
          </p:txBody>
        </p:sp>
        <p:sp>
          <p:nvSpPr>
            <p:cNvPr id="84" name="TextBox 83">
              <a:extLst>
                <a:ext uri="{FF2B5EF4-FFF2-40B4-BE49-F238E27FC236}">
                  <a16:creationId xmlns:a16="http://schemas.microsoft.com/office/drawing/2014/main" id="{E63A2763-B0C2-8A3B-55B8-E38185E02DD1}"/>
                </a:ext>
              </a:extLst>
            </p:cNvPr>
            <p:cNvSpPr txBox="1"/>
            <p:nvPr/>
          </p:nvSpPr>
          <p:spPr>
            <a:xfrm>
              <a:off x="681706" y="3369398"/>
              <a:ext cx="915975" cy="307777"/>
            </a:xfrm>
            <a:prstGeom prst="rect">
              <a:avLst/>
            </a:prstGeom>
            <a:noFill/>
          </p:spPr>
          <p:txBody>
            <a:bodyPr wrap="square" rtlCol="0">
              <a:spAutoFit/>
            </a:bodyPr>
            <a:lstStyle/>
            <a:p>
              <a:r>
                <a:rPr lang="en-US" sz="1400" dirty="0"/>
                <a:t>VEGFR2</a:t>
              </a:r>
            </a:p>
          </p:txBody>
        </p:sp>
        <p:sp>
          <p:nvSpPr>
            <p:cNvPr id="85" name="TextBox 84">
              <a:extLst>
                <a:ext uri="{FF2B5EF4-FFF2-40B4-BE49-F238E27FC236}">
                  <a16:creationId xmlns:a16="http://schemas.microsoft.com/office/drawing/2014/main" id="{A534C3F8-68A9-6BA7-F8CA-6302CEE6D7F4}"/>
                </a:ext>
              </a:extLst>
            </p:cNvPr>
            <p:cNvSpPr txBox="1"/>
            <p:nvPr/>
          </p:nvSpPr>
          <p:spPr>
            <a:xfrm>
              <a:off x="681707" y="5083277"/>
              <a:ext cx="704060" cy="307777"/>
            </a:xfrm>
            <a:prstGeom prst="rect">
              <a:avLst/>
            </a:prstGeom>
            <a:noFill/>
          </p:spPr>
          <p:txBody>
            <a:bodyPr wrap="square" rtlCol="0">
              <a:spAutoFit/>
            </a:bodyPr>
            <a:lstStyle/>
            <a:p>
              <a:r>
                <a:rPr lang="en-US" sz="1400" dirty="0"/>
                <a:t>NRP2</a:t>
              </a:r>
            </a:p>
          </p:txBody>
        </p:sp>
        <p:sp>
          <p:nvSpPr>
            <p:cNvPr id="87" name="TextBox 86">
              <a:extLst>
                <a:ext uri="{FF2B5EF4-FFF2-40B4-BE49-F238E27FC236}">
                  <a16:creationId xmlns:a16="http://schemas.microsoft.com/office/drawing/2014/main" id="{72FD0404-115F-D4DF-C26D-85B080C82869}"/>
                </a:ext>
              </a:extLst>
            </p:cNvPr>
            <p:cNvSpPr txBox="1"/>
            <p:nvPr/>
          </p:nvSpPr>
          <p:spPr>
            <a:xfrm>
              <a:off x="681706" y="4317822"/>
              <a:ext cx="776971" cy="307777"/>
            </a:xfrm>
            <a:prstGeom prst="rect">
              <a:avLst/>
            </a:prstGeom>
            <a:noFill/>
          </p:spPr>
          <p:txBody>
            <a:bodyPr wrap="square" rtlCol="0">
              <a:spAutoFit/>
            </a:bodyPr>
            <a:lstStyle/>
            <a:p>
              <a:r>
                <a:rPr lang="en-US" sz="1400" dirty="0"/>
                <a:t>NRP1</a:t>
              </a:r>
            </a:p>
          </p:txBody>
        </p:sp>
        <p:sp>
          <p:nvSpPr>
            <p:cNvPr id="88" name="TextBox 87">
              <a:extLst>
                <a:ext uri="{FF2B5EF4-FFF2-40B4-BE49-F238E27FC236}">
                  <a16:creationId xmlns:a16="http://schemas.microsoft.com/office/drawing/2014/main" id="{D0A0B531-D284-86AB-6784-573BFBBB36B5}"/>
                </a:ext>
              </a:extLst>
            </p:cNvPr>
            <p:cNvSpPr txBox="1"/>
            <p:nvPr/>
          </p:nvSpPr>
          <p:spPr>
            <a:xfrm>
              <a:off x="681706" y="5852785"/>
              <a:ext cx="776971" cy="307777"/>
            </a:xfrm>
            <a:prstGeom prst="rect">
              <a:avLst/>
            </a:prstGeom>
            <a:noFill/>
          </p:spPr>
          <p:txBody>
            <a:bodyPr wrap="square" rtlCol="0">
              <a:spAutoFit/>
            </a:bodyPr>
            <a:lstStyle/>
            <a:p>
              <a:r>
                <a:rPr lang="en-US" sz="1400" dirty="0"/>
                <a:t>Matrix</a:t>
              </a:r>
            </a:p>
          </p:txBody>
        </p:sp>
        <p:pic>
          <p:nvPicPr>
            <p:cNvPr id="91" name="Picture 90">
              <a:extLst>
                <a:ext uri="{FF2B5EF4-FFF2-40B4-BE49-F238E27FC236}">
                  <a16:creationId xmlns:a16="http://schemas.microsoft.com/office/drawing/2014/main" id="{21750D18-C0F6-8214-F09D-439B67C6C070}"/>
                </a:ext>
              </a:extLst>
            </p:cNvPr>
            <p:cNvPicPr>
              <a:picLocks noChangeAspect="1"/>
            </p:cNvPicPr>
            <p:nvPr/>
          </p:nvPicPr>
          <p:blipFill>
            <a:blip r:embed="rId10"/>
            <a:stretch>
              <a:fillRect/>
            </a:stretch>
          </p:blipFill>
          <p:spPr>
            <a:xfrm>
              <a:off x="299861" y="1462710"/>
              <a:ext cx="393700" cy="254000"/>
            </a:xfrm>
            <a:prstGeom prst="rect">
              <a:avLst/>
            </a:prstGeom>
          </p:spPr>
        </p:pic>
        <p:sp>
          <p:nvSpPr>
            <p:cNvPr id="92" name="TextBox 91">
              <a:extLst>
                <a:ext uri="{FF2B5EF4-FFF2-40B4-BE49-F238E27FC236}">
                  <a16:creationId xmlns:a16="http://schemas.microsoft.com/office/drawing/2014/main" id="{96E06540-D3C9-949D-1316-2E06CCD1418E}"/>
                </a:ext>
              </a:extLst>
            </p:cNvPr>
            <p:cNvSpPr txBox="1"/>
            <p:nvPr/>
          </p:nvSpPr>
          <p:spPr>
            <a:xfrm>
              <a:off x="681706" y="1435822"/>
              <a:ext cx="915975" cy="307777"/>
            </a:xfrm>
            <a:prstGeom prst="rect">
              <a:avLst/>
            </a:prstGeom>
            <a:noFill/>
          </p:spPr>
          <p:txBody>
            <a:bodyPr wrap="square" rtlCol="0">
              <a:spAutoFit/>
            </a:bodyPr>
            <a:lstStyle/>
            <a:p>
              <a:r>
                <a:rPr lang="en-US" sz="1400" dirty="0"/>
                <a:t>VEGF</a:t>
              </a:r>
              <a:r>
                <a:rPr lang="en-US" sz="1400" baseline="-25000" dirty="0"/>
                <a:t>165</a:t>
              </a:r>
            </a:p>
          </p:txBody>
        </p:sp>
      </p:grpSp>
    </p:spTree>
    <p:extLst>
      <p:ext uri="{BB962C8B-B14F-4D97-AF65-F5344CB8AC3E}">
        <p14:creationId xmlns:p14="http://schemas.microsoft.com/office/powerpoint/2010/main" val="225283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CEA3-90C3-5074-430F-DC6565F301D0}"/>
              </a:ext>
            </a:extLst>
          </p:cNvPr>
          <p:cNvSpPr>
            <a:spLocks noGrp="1"/>
          </p:cNvSpPr>
          <p:nvPr>
            <p:ph type="title"/>
          </p:nvPr>
        </p:nvSpPr>
        <p:spPr/>
        <p:txBody>
          <a:bodyPr>
            <a:normAutofit fontScale="90000"/>
          </a:bodyPr>
          <a:lstStyle/>
          <a:p>
            <a:r>
              <a:rPr lang="en-US" dirty="0"/>
              <a:t>17 Reactions</a:t>
            </a:r>
          </a:p>
        </p:txBody>
      </p:sp>
      <p:grpSp>
        <p:nvGrpSpPr>
          <p:cNvPr id="78" name="Group 77">
            <a:extLst>
              <a:ext uri="{FF2B5EF4-FFF2-40B4-BE49-F238E27FC236}">
                <a16:creationId xmlns:a16="http://schemas.microsoft.com/office/drawing/2014/main" id="{40285136-AA44-68A3-BA6F-F3933344A07F}"/>
              </a:ext>
            </a:extLst>
          </p:cNvPr>
          <p:cNvGrpSpPr/>
          <p:nvPr/>
        </p:nvGrpSpPr>
        <p:grpSpPr>
          <a:xfrm>
            <a:off x="2386077" y="869638"/>
            <a:ext cx="2532411" cy="5988362"/>
            <a:chOff x="1406359" y="869638"/>
            <a:chExt cx="2532411" cy="5988362"/>
          </a:xfrm>
        </p:grpSpPr>
        <p:pic>
          <p:nvPicPr>
            <p:cNvPr id="6" name="Picture 5">
              <a:extLst>
                <a:ext uri="{FF2B5EF4-FFF2-40B4-BE49-F238E27FC236}">
                  <a16:creationId xmlns:a16="http://schemas.microsoft.com/office/drawing/2014/main" id="{A4BA0D4A-2414-AA04-F845-8276B59940AE}"/>
                </a:ext>
              </a:extLst>
            </p:cNvPr>
            <p:cNvPicPr>
              <a:picLocks noChangeAspect="1"/>
            </p:cNvPicPr>
            <p:nvPr/>
          </p:nvPicPr>
          <p:blipFill>
            <a:blip r:embed="rId2"/>
            <a:stretch>
              <a:fillRect/>
            </a:stretch>
          </p:blipFill>
          <p:spPr>
            <a:xfrm>
              <a:off x="1406359" y="1124862"/>
              <a:ext cx="2532411" cy="2882074"/>
            </a:xfrm>
            <a:prstGeom prst="rect">
              <a:avLst/>
            </a:prstGeom>
          </p:spPr>
        </p:pic>
        <p:pic>
          <p:nvPicPr>
            <p:cNvPr id="7" name="Picture 6">
              <a:extLst>
                <a:ext uri="{FF2B5EF4-FFF2-40B4-BE49-F238E27FC236}">
                  <a16:creationId xmlns:a16="http://schemas.microsoft.com/office/drawing/2014/main" id="{E47ED7CB-C89F-E084-ED38-8E7B2D0EFDD5}"/>
                </a:ext>
              </a:extLst>
            </p:cNvPr>
            <p:cNvPicPr>
              <a:picLocks noChangeAspect="1"/>
            </p:cNvPicPr>
            <p:nvPr/>
          </p:nvPicPr>
          <p:blipFill>
            <a:blip r:embed="rId3"/>
            <a:stretch>
              <a:fillRect/>
            </a:stretch>
          </p:blipFill>
          <p:spPr>
            <a:xfrm>
              <a:off x="1411657" y="3933543"/>
              <a:ext cx="2521814" cy="2924457"/>
            </a:xfrm>
            <a:prstGeom prst="rect">
              <a:avLst/>
            </a:prstGeom>
          </p:spPr>
        </p:pic>
        <p:sp>
          <p:nvSpPr>
            <p:cNvPr id="18" name="TextBox 17">
              <a:extLst>
                <a:ext uri="{FF2B5EF4-FFF2-40B4-BE49-F238E27FC236}">
                  <a16:creationId xmlns:a16="http://schemas.microsoft.com/office/drawing/2014/main" id="{014B7DF6-9C9C-06E2-12FD-AF87FFC2DA7C}"/>
                </a:ext>
              </a:extLst>
            </p:cNvPr>
            <p:cNvSpPr txBox="1"/>
            <p:nvPr/>
          </p:nvSpPr>
          <p:spPr>
            <a:xfrm>
              <a:off x="1663243" y="869638"/>
              <a:ext cx="2018642" cy="369332"/>
            </a:xfrm>
            <a:prstGeom prst="rect">
              <a:avLst/>
            </a:prstGeom>
            <a:noFill/>
          </p:spPr>
          <p:txBody>
            <a:bodyPr wrap="square" rtlCol="0">
              <a:spAutoFit/>
            </a:bodyPr>
            <a:lstStyle/>
            <a:p>
              <a:pPr algn="ctr"/>
              <a:r>
                <a:rPr lang="en-US" dirty="0"/>
                <a:t>VEGFR1 Binding:</a:t>
              </a:r>
            </a:p>
          </p:txBody>
        </p:sp>
      </p:grpSp>
      <p:grpSp>
        <p:nvGrpSpPr>
          <p:cNvPr id="77" name="Group 76">
            <a:extLst>
              <a:ext uri="{FF2B5EF4-FFF2-40B4-BE49-F238E27FC236}">
                <a16:creationId xmlns:a16="http://schemas.microsoft.com/office/drawing/2014/main" id="{FCEA521E-6B90-5E70-B10C-E3DED039194F}"/>
              </a:ext>
            </a:extLst>
          </p:cNvPr>
          <p:cNvGrpSpPr/>
          <p:nvPr/>
        </p:nvGrpSpPr>
        <p:grpSpPr>
          <a:xfrm>
            <a:off x="5500831" y="869638"/>
            <a:ext cx="2648198" cy="5946751"/>
            <a:chOff x="4348188" y="869638"/>
            <a:chExt cx="2648198" cy="5946751"/>
          </a:xfrm>
        </p:grpSpPr>
        <p:pic>
          <p:nvPicPr>
            <p:cNvPr id="8" name="Picture 7">
              <a:extLst>
                <a:ext uri="{FF2B5EF4-FFF2-40B4-BE49-F238E27FC236}">
                  <a16:creationId xmlns:a16="http://schemas.microsoft.com/office/drawing/2014/main" id="{ACE7C111-DC7A-9D3A-E666-E7E29E50D940}"/>
                </a:ext>
              </a:extLst>
            </p:cNvPr>
            <p:cNvPicPr>
              <a:picLocks noChangeAspect="1"/>
            </p:cNvPicPr>
            <p:nvPr/>
          </p:nvPicPr>
          <p:blipFill>
            <a:blip r:embed="rId4"/>
            <a:stretch>
              <a:fillRect/>
            </a:stretch>
          </p:blipFill>
          <p:spPr>
            <a:xfrm>
              <a:off x="4348188" y="1129807"/>
              <a:ext cx="2648198" cy="2947188"/>
            </a:xfrm>
            <a:prstGeom prst="rect">
              <a:avLst/>
            </a:prstGeom>
          </p:spPr>
        </p:pic>
        <p:pic>
          <p:nvPicPr>
            <p:cNvPr id="9" name="Picture 8">
              <a:extLst>
                <a:ext uri="{FF2B5EF4-FFF2-40B4-BE49-F238E27FC236}">
                  <a16:creationId xmlns:a16="http://schemas.microsoft.com/office/drawing/2014/main" id="{4BDB9DCB-6573-C39C-B585-8D44FA6EE977}"/>
                </a:ext>
              </a:extLst>
            </p:cNvPr>
            <p:cNvPicPr>
              <a:picLocks noChangeAspect="1"/>
            </p:cNvPicPr>
            <p:nvPr/>
          </p:nvPicPr>
          <p:blipFill>
            <a:blip r:embed="rId5"/>
            <a:stretch>
              <a:fillRect/>
            </a:stretch>
          </p:blipFill>
          <p:spPr>
            <a:xfrm>
              <a:off x="4430971" y="3891932"/>
              <a:ext cx="2482633" cy="2924457"/>
            </a:xfrm>
            <a:prstGeom prst="rect">
              <a:avLst/>
            </a:prstGeom>
          </p:spPr>
        </p:pic>
        <p:sp>
          <p:nvSpPr>
            <p:cNvPr id="19" name="TextBox 18">
              <a:extLst>
                <a:ext uri="{FF2B5EF4-FFF2-40B4-BE49-F238E27FC236}">
                  <a16:creationId xmlns:a16="http://schemas.microsoft.com/office/drawing/2014/main" id="{0507DCD4-83A4-652B-8AAF-2F6A6CFAA822}"/>
                </a:ext>
              </a:extLst>
            </p:cNvPr>
            <p:cNvSpPr txBox="1"/>
            <p:nvPr/>
          </p:nvSpPr>
          <p:spPr>
            <a:xfrm>
              <a:off x="4662966" y="869638"/>
              <a:ext cx="2018642" cy="369332"/>
            </a:xfrm>
            <a:prstGeom prst="rect">
              <a:avLst/>
            </a:prstGeom>
            <a:noFill/>
          </p:spPr>
          <p:txBody>
            <a:bodyPr wrap="square" rtlCol="0">
              <a:spAutoFit/>
            </a:bodyPr>
            <a:lstStyle/>
            <a:p>
              <a:pPr algn="ctr"/>
              <a:r>
                <a:rPr lang="en-US" dirty="0"/>
                <a:t>VEGFR2 Binding:</a:t>
              </a:r>
            </a:p>
          </p:txBody>
        </p:sp>
      </p:grpSp>
      <p:grpSp>
        <p:nvGrpSpPr>
          <p:cNvPr id="51" name="Group 50">
            <a:extLst>
              <a:ext uri="{FF2B5EF4-FFF2-40B4-BE49-F238E27FC236}">
                <a16:creationId xmlns:a16="http://schemas.microsoft.com/office/drawing/2014/main" id="{4824F0CF-4B20-8E45-6BE9-329E7C635939}"/>
              </a:ext>
            </a:extLst>
          </p:cNvPr>
          <p:cNvGrpSpPr/>
          <p:nvPr/>
        </p:nvGrpSpPr>
        <p:grpSpPr>
          <a:xfrm>
            <a:off x="202291" y="1197943"/>
            <a:ext cx="1395390" cy="5331752"/>
            <a:chOff x="202291" y="1028225"/>
            <a:chExt cx="1395390" cy="5331752"/>
          </a:xfrm>
        </p:grpSpPr>
        <p:pic>
          <p:nvPicPr>
            <p:cNvPr id="52" name="Picture 51">
              <a:extLst>
                <a:ext uri="{FF2B5EF4-FFF2-40B4-BE49-F238E27FC236}">
                  <a16:creationId xmlns:a16="http://schemas.microsoft.com/office/drawing/2014/main" id="{2AB648A2-AC2A-44DB-2D4A-7793082A3A3A}"/>
                </a:ext>
              </a:extLst>
            </p:cNvPr>
            <p:cNvPicPr>
              <a:picLocks noChangeAspect="1"/>
            </p:cNvPicPr>
            <p:nvPr/>
          </p:nvPicPr>
          <p:blipFill rotWithShape="1">
            <a:blip r:embed="rId6"/>
            <a:srcRect l="17367" r="11066"/>
            <a:stretch/>
          </p:blipFill>
          <p:spPr>
            <a:xfrm>
              <a:off x="264936" y="2964486"/>
              <a:ext cx="463550" cy="1117600"/>
            </a:xfrm>
            <a:prstGeom prst="rect">
              <a:avLst/>
            </a:prstGeom>
          </p:spPr>
        </p:pic>
        <p:pic>
          <p:nvPicPr>
            <p:cNvPr id="53" name="Picture 52">
              <a:extLst>
                <a:ext uri="{FF2B5EF4-FFF2-40B4-BE49-F238E27FC236}">
                  <a16:creationId xmlns:a16="http://schemas.microsoft.com/office/drawing/2014/main" id="{752C08CF-9AA3-6767-ED01-0F06BA2F51C3}"/>
                </a:ext>
              </a:extLst>
            </p:cNvPr>
            <p:cNvPicPr>
              <a:picLocks noChangeAspect="1"/>
            </p:cNvPicPr>
            <p:nvPr/>
          </p:nvPicPr>
          <p:blipFill rotWithShape="1">
            <a:blip r:embed="rId7"/>
            <a:srcRect l="22341"/>
            <a:stretch/>
          </p:blipFill>
          <p:spPr>
            <a:xfrm>
              <a:off x="264936" y="1806512"/>
              <a:ext cx="463550" cy="1117600"/>
            </a:xfrm>
            <a:prstGeom prst="rect">
              <a:avLst/>
            </a:prstGeom>
          </p:spPr>
        </p:pic>
        <p:pic>
          <p:nvPicPr>
            <p:cNvPr id="54" name="Picture 53">
              <a:extLst>
                <a:ext uri="{FF2B5EF4-FFF2-40B4-BE49-F238E27FC236}">
                  <a16:creationId xmlns:a16="http://schemas.microsoft.com/office/drawing/2014/main" id="{FA3421CB-D241-DDA8-0493-3B96D0DDEC7E}"/>
                </a:ext>
              </a:extLst>
            </p:cNvPr>
            <p:cNvPicPr>
              <a:picLocks noChangeAspect="1"/>
            </p:cNvPicPr>
            <p:nvPr/>
          </p:nvPicPr>
          <p:blipFill>
            <a:blip r:embed="rId8"/>
            <a:stretch>
              <a:fillRect/>
            </a:stretch>
          </p:blipFill>
          <p:spPr>
            <a:xfrm>
              <a:off x="344311" y="4122460"/>
              <a:ext cx="304800" cy="698500"/>
            </a:xfrm>
            <a:prstGeom prst="rect">
              <a:avLst/>
            </a:prstGeom>
          </p:spPr>
        </p:pic>
        <p:pic>
          <p:nvPicPr>
            <p:cNvPr id="55" name="Picture 54">
              <a:extLst>
                <a:ext uri="{FF2B5EF4-FFF2-40B4-BE49-F238E27FC236}">
                  <a16:creationId xmlns:a16="http://schemas.microsoft.com/office/drawing/2014/main" id="{403921D6-E5E5-714F-6DDC-A091441CA1BE}"/>
                </a:ext>
              </a:extLst>
            </p:cNvPr>
            <p:cNvPicPr>
              <a:picLocks noChangeAspect="1"/>
            </p:cNvPicPr>
            <p:nvPr/>
          </p:nvPicPr>
          <p:blipFill>
            <a:blip r:embed="rId9"/>
            <a:stretch>
              <a:fillRect/>
            </a:stretch>
          </p:blipFill>
          <p:spPr>
            <a:xfrm>
              <a:off x="355004" y="4861334"/>
              <a:ext cx="283414" cy="751663"/>
            </a:xfrm>
            <a:prstGeom prst="rect">
              <a:avLst/>
            </a:prstGeom>
          </p:spPr>
        </p:pic>
        <p:pic>
          <p:nvPicPr>
            <p:cNvPr id="56" name="Picture 55">
              <a:extLst>
                <a:ext uri="{FF2B5EF4-FFF2-40B4-BE49-F238E27FC236}">
                  <a16:creationId xmlns:a16="http://schemas.microsoft.com/office/drawing/2014/main" id="{BEC178B1-0A74-B32C-B68B-E37284C59AE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202291" y="5653369"/>
              <a:ext cx="588840" cy="706608"/>
            </a:xfrm>
            <a:prstGeom prst="rect">
              <a:avLst/>
            </a:prstGeom>
          </p:spPr>
        </p:pic>
        <p:sp>
          <p:nvSpPr>
            <p:cNvPr id="57" name="TextBox 56">
              <a:extLst>
                <a:ext uri="{FF2B5EF4-FFF2-40B4-BE49-F238E27FC236}">
                  <a16:creationId xmlns:a16="http://schemas.microsoft.com/office/drawing/2014/main" id="{C544F18F-4648-AB7E-3D16-542150285417}"/>
                </a:ext>
              </a:extLst>
            </p:cNvPr>
            <p:cNvSpPr txBox="1"/>
            <p:nvPr/>
          </p:nvSpPr>
          <p:spPr>
            <a:xfrm>
              <a:off x="211414" y="1028225"/>
              <a:ext cx="1034143" cy="370054"/>
            </a:xfrm>
            <a:prstGeom prst="rect">
              <a:avLst/>
            </a:prstGeom>
            <a:noFill/>
          </p:spPr>
          <p:txBody>
            <a:bodyPr wrap="square" rtlCol="0">
              <a:spAutoFit/>
            </a:bodyPr>
            <a:lstStyle/>
            <a:p>
              <a:r>
                <a:rPr lang="en-US" dirty="0"/>
                <a:t>Key:</a:t>
              </a:r>
            </a:p>
          </p:txBody>
        </p:sp>
        <p:sp>
          <p:nvSpPr>
            <p:cNvPr id="58" name="TextBox 57">
              <a:extLst>
                <a:ext uri="{FF2B5EF4-FFF2-40B4-BE49-F238E27FC236}">
                  <a16:creationId xmlns:a16="http://schemas.microsoft.com/office/drawing/2014/main" id="{6F898B23-005A-045A-B243-87873511C01C}"/>
                </a:ext>
              </a:extLst>
            </p:cNvPr>
            <p:cNvSpPr txBox="1"/>
            <p:nvPr/>
          </p:nvSpPr>
          <p:spPr>
            <a:xfrm>
              <a:off x="681706" y="2211424"/>
              <a:ext cx="915975" cy="307777"/>
            </a:xfrm>
            <a:prstGeom prst="rect">
              <a:avLst/>
            </a:prstGeom>
            <a:noFill/>
          </p:spPr>
          <p:txBody>
            <a:bodyPr wrap="square" rtlCol="0">
              <a:spAutoFit/>
            </a:bodyPr>
            <a:lstStyle/>
            <a:p>
              <a:r>
                <a:rPr lang="en-US" sz="1400" dirty="0"/>
                <a:t>VEGFR1</a:t>
              </a:r>
            </a:p>
          </p:txBody>
        </p:sp>
        <p:sp>
          <p:nvSpPr>
            <p:cNvPr id="59" name="TextBox 58">
              <a:extLst>
                <a:ext uri="{FF2B5EF4-FFF2-40B4-BE49-F238E27FC236}">
                  <a16:creationId xmlns:a16="http://schemas.microsoft.com/office/drawing/2014/main" id="{E023037E-20AD-49F6-A3F6-3186414AE3BA}"/>
                </a:ext>
              </a:extLst>
            </p:cNvPr>
            <p:cNvSpPr txBox="1"/>
            <p:nvPr/>
          </p:nvSpPr>
          <p:spPr>
            <a:xfrm>
              <a:off x="681706" y="3369398"/>
              <a:ext cx="915975" cy="307777"/>
            </a:xfrm>
            <a:prstGeom prst="rect">
              <a:avLst/>
            </a:prstGeom>
            <a:noFill/>
          </p:spPr>
          <p:txBody>
            <a:bodyPr wrap="square" rtlCol="0">
              <a:spAutoFit/>
            </a:bodyPr>
            <a:lstStyle/>
            <a:p>
              <a:r>
                <a:rPr lang="en-US" sz="1400" dirty="0"/>
                <a:t>VEGFR2</a:t>
              </a:r>
            </a:p>
          </p:txBody>
        </p:sp>
        <p:sp>
          <p:nvSpPr>
            <p:cNvPr id="60" name="TextBox 59">
              <a:extLst>
                <a:ext uri="{FF2B5EF4-FFF2-40B4-BE49-F238E27FC236}">
                  <a16:creationId xmlns:a16="http://schemas.microsoft.com/office/drawing/2014/main" id="{FAC8450D-DEEE-7F72-F874-10331F854DC5}"/>
                </a:ext>
              </a:extLst>
            </p:cNvPr>
            <p:cNvSpPr txBox="1"/>
            <p:nvPr/>
          </p:nvSpPr>
          <p:spPr>
            <a:xfrm>
              <a:off x="681707" y="5083277"/>
              <a:ext cx="704060" cy="307777"/>
            </a:xfrm>
            <a:prstGeom prst="rect">
              <a:avLst/>
            </a:prstGeom>
            <a:noFill/>
          </p:spPr>
          <p:txBody>
            <a:bodyPr wrap="square" rtlCol="0">
              <a:spAutoFit/>
            </a:bodyPr>
            <a:lstStyle/>
            <a:p>
              <a:r>
                <a:rPr lang="en-US" sz="1400" dirty="0"/>
                <a:t>NRP2</a:t>
              </a:r>
            </a:p>
          </p:txBody>
        </p:sp>
        <p:sp>
          <p:nvSpPr>
            <p:cNvPr id="61" name="TextBox 60">
              <a:extLst>
                <a:ext uri="{FF2B5EF4-FFF2-40B4-BE49-F238E27FC236}">
                  <a16:creationId xmlns:a16="http://schemas.microsoft.com/office/drawing/2014/main" id="{DCD336C8-8BDB-932B-A793-79F92471BBDC}"/>
                </a:ext>
              </a:extLst>
            </p:cNvPr>
            <p:cNvSpPr txBox="1"/>
            <p:nvPr/>
          </p:nvSpPr>
          <p:spPr>
            <a:xfrm>
              <a:off x="681706" y="4317822"/>
              <a:ext cx="776971" cy="307777"/>
            </a:xfrm>
            <a:prstGeom prst="rect">
              <a:avLst/>
            </a:prstGeom>
            <a:noFill/>
          </p:spPr>
          <p:txBody>
            <a:bodyPr wrap="square" rtlCol="0">
              <a:spAutoFit/>
            </a:bodyPr>
            <a:lstStyle/>
            <a:p>
              <a:r>
                <a:rPr lang="en-US" sz="1400" dirty="0"/>
                <a:t>NRP1</a:t>
              </a:r>
            </a:p>
          </p:txBody>
        </p:sp>
        <p:sp>
          <p:nvSpPr>
            <p:cNvPr id="80" name="TextBox 79">
              <a:extLst>
                <a:ext uri="{FF2B5EF4-FFF2-40B4-BE49-F238E27FC236}">
                  <a16:creationId xmlns:a16="http://schemas.microsoft.com/office/drawing/2014/main" id="{336ED7AE-B555-E24D-416A-A1AD6326EC18}"/>
                </a:ext>
              </a:extLst>
            </p:cNvPr>
            <p:cNvSpPr txBox="1"/>
            <p:nvPr/>
          </p:nvSpPr>
          <p:spPr>
            <a:xfrm>
              <a:off x="681706" y="5852785"/>
              <a:ext cx="776971" cy="307777"/>
            </a:xfrm>
            <a:prstGeom prst="rect">
              <a:avLst/>
            </a:prstGeom>
            <a:noFill/>
          </p:spPr>
          <p:txBody>
            <a:bodyPr wrap="square" rtlCol="0">
              <a:spAutoFit/>
            </a:bodyPr>
            <a:lstStyle/>
            <a:p>
              <a:r>
                <a:rPr lang="en-US" sz="1400" dirty="0"/>
                <a:t>Matrix</a:t>
              </a:r>
            </a:p>
          </p:txBody>
        </p:sp>
        <p:pic>
          <p:nvPicPr>
            <p:cNvPr id="82" name="Picture 81">
              <a:extLst>
                <a:ext uri="{FF2B5EF4-FFF2-40B4-BE49-F238E27FC236}">
                  <a16:creationId xmlns:a16="http://schemas.microsoft.com/office/drawing/2014/main" id="{FF8A2F4F-4AAC-A972-AEA2-7DBF53BDB527}"/>
                </a:ext>
              </a:extLst>
            </p:cNvPr>
            <p:cNvPicPr>
              <a:picLocks noChangeAspect="1"/>
            </p:cNvPicPr>
            <p:nvPr/>
          </p:nvPicPr>
          <p:blipFill>
            <a:blip r:embed="rId12"/>
            <a:stretch>
              <a:fillRect/>
            </a:stretch>
          </p:blipFill>
          <p:spPr>
            <a:xfrm>
              <a:off x="299861" y="1462710"/>
              <a:ext cx="393700" cy="254000"/>
            </a:xfrm>
            <a:prstGeom prst="rect">
              <a:avLst/>
            </a:prstGeom>
          </p:spPr>
        </p:pic>
        <p:sp>
          <p:nvSpPr>
            <p:cNvPr id="86" name="TextBox 85">
              <a:extLst>
                <a:ext uri="{FF2B5EF4-FFF2-40B4-BE49-F238E27FC236}">
                  <a16:creationId xmlns:a16="http://schemas.microsoft.com/office/drawing/2014/main" id="{3C8D12FD-336E-C10E-6686-1979F680B547}"/>
                </a:ext>
              </a:extLst>
            </p:cNvPr>
            <p:cNvSpPr txBox="1"/>
            <p:nvPr/>
          </p:nvSpPr>
          <p:spPr>
            <a:xfrm>
              <a:off x="681706" y="1435822"/>
              <a:ext cx="915975" cy="307777"/>
            </a:xfrm>
            <a:prstGeom prst="rect">
              <a:avLst/>
            </a:prstGeom>
            <a:noFill/>
          </p:spPr>
          <p:txBody>
            <a:bodyPr wrap="square" rtlCol="0">
              <a:spAutoFit/>
            </a:bodyPr>
            <a:lstStyle/>
            <a:p>
              <a:r>
                <a:rPr lang="en-US" sz="1400" dirty="0"/>
                <a:t>VEGF</a:t>
              </a:r>
              <a:r>
                <a:rPr lang="en-US" sz="1400" baseline="-25000" dirty="0"/>
                <a:t>165</a:t>
              </a:r>
            </a:p>
          </p:txBody>
        </p:sp>
      </p:grpSp>
    </p:spTree>
    <p:extLst>
      <p:ext uri="{BB962C8B-B14F-4D97-AF65-F5344CB8AC3E}">
        <p14:creationId xmlns:p14="http://schemas.microsoft.com/office/powerpoint/2010/main" val="163143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A79C5-CB7A-8389-C1F9-731E89867794}"/>
              </a:ext>
            </a:extLst>
          </p:cNvPr>
          <p:cNvSpPr>
            <a:spLocks noGrp="1"/>
          </p:cNvSpPr>
          <p:nvPr>
            <p:ph type="title"/>
          </p:nvPr>
        </p:nvSpPr>
        <p:spPr/>
        <p:txBody>
          <a:bodyPr/>
          <a:lstStyle/>
          <a:p>
            <a:r>
              <a:rPr lang="en-US" dirty="0"/>
              <a:t>A Bit About My Background</a:t>
            </a:r>
          </a:p>
        </p:txBody>
      </p:sp>
    </p:spTree>
    <p:extLst>
      <p:ext uri="{BB962C8B-B14F-4D97-AF65-F5344CB8AC3E}">
        <p14:creationId xmlns:p14="http://schemas.microsoft.com/office/powerpoint/2010/main" val="3143167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CEA3-90C3-5074-430F-DC6565F301D0}"/>
              </a:ext>
            </a:extLst>
          </p:cNvPr>
          <p:cNvSpPr>
            <a:spLocks noGrp="1"/>
          </p:cNvSpPr>
          <p:nvPr>
            <p:ph type="title"/>
          </p:nvPr>
        </p:nvSpPr>
        <p:spPr/>
        <p:txBody>
          <a:bodyPr>
            <a:normAutofit fontScale="90000"/>
          </a:bodyPr>
          <a:lstStyle/>
          <a:p>
            <a:r>
              <a:rPr lang="en-US" dirty="0"/>
              <a:t>17 Reactions</a:t>
            </a:r>
          </a:p>
        </p:txBody>
      </p:sp>
      <p:grpSp>
        <p:nvGrpSpPr>
          <p:cNvPr id="78" name="Group 77">
            <a:extLst>
              <a:ext uri="{FF2B5EF4-FFF2-40B4-BE49-F238E27FC236}">
                <a16:creationId xmlns:a16="http://schemas.microsoft.com/office/drawing/2014/main" id="{40285136-AA44-68A3-BA6F-F3933344A07F}"/>
              </a:ext>
            </a:extLst>
          </p:cNvPr>
          <p:cNvGrpSpPr/>
          <p:nvPr/>
        </p:nvGrpSpPr>
        <p:grpSpPr>
          <a:xfrm>
            <a:off x="2386077" y="869638"/>
            <a:ext cx="2532411" cy="5988362"/>
            <a:chOff x="1406359" y="869638"/>
            <a:chExt cx="2532411" cy="5988362"/>
          </a:xfrm>
        </p:grpSpPr>
        <p:pic>
          <p:nvPicPr>
            <p:cNvPr id="6" name="Picture 5">
              <a:extLst>
                <a:ext uri="{FF2B5EF4-FFF2-40B4-BE49-F238E27FC236}">
                  <a16:creationId xmlns:a16="http://schemas.microsoft.com/office/drawing/2014/main" id="{A4BA0D4A-2414-AA04-F845-8276B59940AE}"/>
                </a:ext>
              </a:extLst>
            </p:cNvPr>
            <p:cNvPicPr>
              <a:picLocks noChangeAspect="1"/>
            </p:cNvPicPr>
            <p:nvPr/>
          </p:nvPicPr>
          <p:blipFill>
            <a:blip r:embed="rId2"/>
            <a:stretch>
              <a:fillRect/>
            </a:stretch>
          </p:blipFill>
          <p:spPr>
            <a:xfrm>
              <a:off x="1406359" y="1124862"/>
              <a:ext cx="2532411" cy="2882074"/>
            </a:xfrm>
            <a:prstGeom prst="rect">
              <a:avLst/>
            </a:prstGeom>
          </p:spPr>
        </p:pic>
        <p:pic>
          <p:nvPicPr>
            <p:cNvPr id="7" name="Picture 6">
              <a:extLst>
                <a:ext uri="{FF2B5EF4-FFF2-40B4-BE49-F238E27FC236}">
                  <a16:creationId xmlns:a16="http://schemas.microsoft.com/office/drawing/2014/main" id="{E47ED7CB-C89F-E084-ED38-8E7B2D0EFDD5}"/>
                </a:ext>
              </a:extLst>
            </p:cNvPr>
            <p:cNvPicPr>
              <a:picLocks noChangeAspect="1"/>
            </p:cNvPicPr>
            <p:nvPr/>
          </p:nvPicPr>
          <p:blipFill>
            <a:blip r:embed="rId3"/>
            <a:stretch>
              <a:fillRect/>
            </a:stretch>
          </p:blipFill>
          <p:spPr>
            <a:xfrm>
              <a:off x="1411657" y="3933543"/>
              <a:ext cx="2521814" cy="2924457"/>
            </a:xfrm>
            <a:prstGeom prst="rect">
              <a:avLst/>
            </a:prstGeom>
          </p:spPr>
        </p:pic>
        <p:sp>
          <p:nvSpPr>
            <p:cNvPr id="18" name="TextBox 17">
              <a:extLst>
                <a:ext uri="{FF2B5EF4-FFF2-40B4-BE49-F238E27FC236}">
                  <a16:creationId xmlns:a16="http://schemas.microsoft.com/office/drawing/2014/main" id="{014B7DF6-9C9C-06E2-12FD-AF87FFC2DA7C}"/>
                </a:ext>
              </a:extLst>
            </p:cNvPr>
            <p:cNvSpPr txBox="1"/>
            <p:nvPr/>
          </p:nvSpPr>
          <p:spPr>
            <a:xfrm>
              <a:off x="1663243" y="869638"/>
              <a:ext cx="2018642" cy="369332"/>
            </a:xfrm>
            <a:prstGeom prst="rect">
              <a:avLst/>
            </a:prstGeom>
            <a:noFill/>
          </p:spPr>
          <p:txBody>
            <a:bodyPr wrap="square" rtlCol="0">
              <a:spAutoFit/>
            </a:bodyPr>
            <a:lstStyle/>
            <a:p>
              <a:pPr algn="ctr"/>
              <a:r>
                <a:rPr lang="en-US" dirty="0"/>
                <a:t>VEGFR1 Binding:</a:t>
              </a:r>
            </a:p>
          </p:txBody>
        </p:sp>
      </p:grpSp>
      <p:grpSp>
        <p:nvGrpSpPr>
          <p:cNvPr id="77" name="Group 76">
            <a:extLst>
              <a:ext uri="{FF2B5EF4-FFF2-40B4-BE49-F238E27FC236}">
                <a16:creationId xmlns:a16="http://schemas.microsoft.com/office/drawing/2014/main" id="{FCEA521E-6B90-5E70-B10C-E3DED039194F}"/>
              </a:ext>
            </a:extLst>
          </p:cNvPr>
          <p:cNvGrpSpPr/>
          <p:nvPr/>
        </p:nvGrpSpPr>
        <p:grpSpPr>
          <a:xfrm>
            <a:off x="5500831" y="869638"/>
            <a:ext cx="2648198" cy="5946751"/>
            <a:chOff x="4348188" y="869638"/>
            <a:chExt cx="2648198" cy="5946751"/>
          </a:xfrm>
        </p:grpSpPr>
        <p:pic>
          <p:nvPicPr>
            <p:cNvPr id="8" name="Picture 7">
              <a:extLst>
                <a:ext uri="{FF2B5EF4-FFF2-40B4-BE49-F238E27FC236}">
                  <a16:creationId xmlns:a16="http://schemas.microsoft.com/office/drawing/2014/main" id="{ACE7C111-DC7A-9D3A-E666-E7E29E50D940}"/>
                </a:ext>
              </a:extLst>
            </p:cNvPr>
            <p:cNvPicPr>
              <a:picLocks noChangeAspect="1"/>
            </p:cNvPicPr>
            <p:nvPr/>
          </p:nvPicPr>
          <p:blipFill>
            <a:blip r:embed="rId4"/>
            <a:stretch>
              <a:fillRect/>
            </a:stretch>
          </p:blipFill>
          <p:spPr>
            <a:xfrm>
              <a:off x="4348188" y="1129807"/>
              <a:ext cx="2648198" cy="2947188"/>
            </a:xfrm>
            <a:prstGeom prst="rect">
              <a:avLst/>
            </a:prstGeom>
          </p:spPr>
        </p:pic>
        <p:pic>
          <p:nvPicPr>
            <p:cNvPr id="9" name="Picture 8">
              <a:extLst>
                <a:ext uri="{FF2B5EF4-FFF2-40B4-BE49-F238E27FC236}">
                  <a16:creationId xmlns:a16="http://schemas.microsoft.com/office/drawing/2014/main" id="{4BDB9DCB-6573-C39C-B585-8D44FA6EE977}"/>
                </a:ext>
              </a:extLst>
            </p:cNvPr>
            <p:cNvPicPr>
              <a:picLocks noChangeAspect="1"/>
            </p:cNvPicPr>
            <p:nvPr/>
          </p:nvPicPr>
          <p:blipFill>
            <a:blip r:embed="rId5"/>
            <a:stretch>
              <a:fillRect/>
            </a:stretch>
          </p:blipFill>
          <p:spPr>
            <a:xfrm>
              <a:off x="4430971" y="3891932"/>
              <a:ext cx="2482633" cy="2924457"/>
            </a:xfrm>
            <a:prstGeom prst="rect">
              <a:avLst/>
            </a:prstGeom>
          </p:spPr>
        </p:pic>
        <p:sp>
          <p:nvSpPr>
            <p:cNvPr id="19" name="TextBox 18">
              <a:extLst>
                <a:ext uri="{FF2B5EF4-FFF2-40B4-BE49-F238E27FC236}">
                  <a16:creationId xmlns:a16="http://schemas.microsoft.com/office/drawing/2014/main" id="{0507DCD4-83A4-652B-8AAF-2F6A6CFAA822}"/>
                </a:ext>
              </a:extLst>
            </p:cNvPr>
            <p:cNvSpPr txBox="1"/>
            <p:nvPr/>
          </p:nvSpPr>
          <p:spPr>
            <a:xfrm>
              <a:off x="4662966" y="869638"/>
              <a:ext cx="2018642" cy="369332"/>
            </a:xfrm>
            <a:prstGeom prst="rect">
              <a:avLst/>
            </a:prstGeom>
            <a:noFill/>
          </p:spPr>
          <p:txBody>
            <a:bodyPr wrap="square" rtlCol="0">
              <a:spAutoFit/>
            </a:bodyPr>
            <a:lstStyle/>
            <a:p>
              <a:pPr algn="ctr"/>
              <a:r>
                <a:rPr lang="en-US" dirty="0"/>
                <a:t>VEGFR2 Binding:</a:t>
              </a:r>
            </a:p>
          </p:txBody>
        </p:sp>
      </p:grpSp>
      <p:sp>
        <p:nvSpPr>
          <p:cNvPr id="22" name="TextBox 21">
            <a:extLst>
              <a:ext uri="{FF2B5EF4-FFF2-40B4-BE49-F238E27FC236}">
                <a16:creationId xmlns:a16="http://schemas.microsoft.com/office/drawing/2014/main" id="{EA1C38CA-CBDE-FF67-92C6-61625F0BC33C}"/>
              </a:ext>
            </a:extLst>
          </p:cNvPr>
          <p:cNvSpPr txBox="1"/>
          <p:nvPr/>
        </p:nvSpPr>
        <p:spPr>
          <a:xfrm>
            <a:off x="9093650" y="869638"/>
            <a:ext cx="2018642" cy="369332"/>
          </a:xfrm>
          <a:prstGeom prst="rect">
            <a:avLst/>
          </a:prstGeom>
          <a:noFill/>
        </p:spPr>
        <p:txBody>
          <a:bodyPr wrap="square" rtlCol="0">
            <a:spAutoFit/>
          </a:bodyPr>
          <a:lstStyle/>
          <a:p>
            <a:pPr algn="ctr"/>
            <a:r>
              <a:rPr lang="en-US" dirty="0"/>
              <a:t>Matrix Binding:</a:t>
            </a:r>
          </a:p>
        </p:txBody>
      </p:sp>
      <p:grpSp>
        <p:nvGrpSpPr>
          <p:cNvPr id="38" name="Group 37">
            <a:extLst>
              <a:ext uri="{FF2B5EF4-FFF2-40B4-BE49-F238E27FC236}">
                <a16:creationId xmlns:a16="http://schemas.microsoft.com/office/drawing/2014/main" id="{00BE0414-F1E0-2AAC-F174-4EF923E79CA7}"/>
              </a:ext>
            </a:extLst>
          </p:cNvPr>
          <p:cNvGrpSpPr/>
          <p:nvPr/>
        </p:nvGrpSpPr>
        <p:grpSpPr>
          <a:xfrm>
            <a:off x="8731371" y="1152925"/>
            <a:ext cx="2743200" cy="2829364"/>
            <a:chOff x="8731371" y="1152925"/>
            <a:chExt cx="2743200" cy="2829364"/>
          </a:xfrm>
        </p:grpSpPr>
        <p:pic>
          <p:nvPicPr>
            <p:cNvPr id="16" name="Picture 15">
              <a:extLst>
                <a:ext uri="{FF2B5EF4-FFF2-40B4-BE49-F238E27FC236}">
                  <a16:creationId xmlns:a16="http://schemas.microsoft.com/office/drawing/2014/main" id="{567C65BB-E136-CC38-D074-808B498D3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7632" y1="80978" x2="27632" y2="80978"/>
                          <a14:foregroundMark x1="65789" y1="80978" x2="65789" y2="80978"/>
                          <a14:foregroundMark x1="31579" y1="67935" x2="31579" y2="67935"/>
                          <a14:foregroundMark x1="31579" y1="72283" x2="31579" y2="72283"/>
                          <a14:foregroundMark x1="55263" y1="73370" x2="56579" y2="65761"/>
                          <a14:foregroundMark x1="31579" y1="66848" x2="31579" y2="63043"/>
                          <a14:foregroundMark x1="31579" y1="67935" x2="39474" y2="64130"/>
                          <a14:foregroundMark x1="61842" y1="63043" x2="56579" y2="60326"/>
                          <a14:foregroundMark x1="56579" y1="63043" x2="65789" y2="64674"/>
                        </a14:backgroundRemoval>
                      </a14:imgEffect>
                    </a14:imgLayer>
                  </a14:imgProps>
                </a:ext>
              </a:extLst>
            </a:blip>
            <a:stretch>
              <a:fillRect/>
            </a:stretch>
          </p:blipFill>
          <p:spPr>
            <a:xfrm>
              <a:off x="10021980" y="2955777"/>
              <a:ext cx="423994" cy="1026512"/>
            </a:xfrm>
            <a:prstGeom prst="rect">
              <a:avLst/>
            </a:prstGeom>
          </p:spPr>
        </p:pic>
        <p:pic>
          <p:nvPicPr>
            <p:cNvPr id="3" name="Picture 2">
              <a:extLst>
                <a:ext uri="{FF2B5EF4-FFF2-40B4-BE49-F238E27FC236}">
                  <a16:creationId xmlns:a16="http://schemas.microsoft.com/office/drawing/2014/main" id="{209C836E-5F95-FF35-6D61-8AC593392654}"/>
                </a:ext>
              </a:extLst>
            </p:cNvPr>
            <p:cNvPicPr>
              <a:picLocks noChangeAspect="1"/>
            </p:cNvPicPr>
            <p:nvPr/>
          </p:nvPicPr>
          <p:blipFill>
            <a:blip r:embed="rId8"/>
            <a:stretch>
              <a:fillRect/>
            </a:stretch>
          </p:blipFill>
          <p:spPr>
            <a:xfrm>
              <a:off x="8930320" y="1152925"/>
              <a:ext cx="591603" cy="1500917"/>
            </a:xfrm>
            <a:prstGeom prst="rect">
              <a:avLst/>
            </a:prstGeom>
          </p:spPr>
        </p:pic>
        <p:pic>
          <p:nvPicPr>
            <p:cNvPr id="10" name="Picture 9">
              <a:extLst>
                <a:ext uri="{FF2B5EF4-FFF2-40B4-BE49-F238E27FC236}">
                  <a16:creationId xmlns:a16="http://schemas.microsoft.com/office/drawing/2014/main" id="{3C500F2E-1989-F1F9-77DB-141D8CABBA07}"/>
                </a:ext>
              </a:extLst>
            </p:cNvPr>
            <p:cNvPicPr>
              <a:picLocks noChangeAspect="1"/>
            </p:cNvPicPr>
            <p:nvPr/>
          </p:nvPicPr>
          <p:blipFill>
            <a:blip r:embed="rId6">
              <a:extLst>
                <a:ext uri="{BEBA8EAE-BF5A-486C-A8C5-ECC9F3942E4B}">
                  <a14:imgProps xmlns:a14="http://schemas.microsoft.com/office/drawing/2010/main">
                    <a14:imgLayer r:embed="rId9">
                      <a14:imgEffect>
                        <a14:backgroundRemoval t="10000" b="90000" l="10000" r="90000">
                          <a14:foregroundMark x1="27632" y1="80978" x2="27632" y2="80978"/>
                          <a14:foregroundMark x1="65789" y1="80978" x2="65789" y2="80978"/>
                          <a14:foregroundMark x1="31579" y1="67935" x2="31579" y2="67935"/>
                          <a14:foregroundMark x1="31579" y1="72283" x2="31579" y2="72283"/>
                          <a14:foregroundMark x1="55263" y1="73370" x2="56579" y2="65761"/>
                          <a14:foregroundMark x1="31579" y1="66848" x2="31579" y2="63043"/>
                          <a14:foregroundMark x1="31579" y1="67935" x2="39474" y2="64130"/>
                          <a14:foregroundMark x1="61842" y1="63043" x2="56579" y2="60326"/>
                          <a14:foregroundMark x1="56579" y1="63043" x2="65789" y2="64674"/>
                        </a14:backgroundRemoval>
                      </a14:imgEffect>
                    </a14:imgLayer>
                  </a14:imgProps>
                </a:ext>
              </a:extLst>
            </a:blip>
            <a:stretch>
              <a:fillRect/>
            </a:stretch>
          </p:blipFill>
          <p:spPr>
            <a:xfrm>
              <a:off x="9014124" y="2953043"/>
              <a:ext cx="423994" cy="1026512"/>
            </a:xfrm>
            <a:prstGeom prst="rect">
              <a:avLst/>
            </a:prstGeom>
          </p:spPr>
        </p:pic>
        <p:pic>
          <p:nvPicPr>
            <p:cNvPr id="21" name="Picture 20">
              <a:extLst>
                <a:ext uri="{FF2B5EF4-FFF2-40B4-BE49-F238E27FC236}">
                  <a16:creationId xmlns:a16="http://schemas.microsoft.com/office/drawing/2014/main" id="{67EE6604-6294-F823-9CFD-B5318981ADF3}"/>
                </a:ext>
              </a:extLst>
            </p:cNvPr>
            <p:cNvPicPr>
              <a:picLocks noChangeAspect="1"/>
            </p:cNvPicPr>
            <p:nvPr/>
          </p:nvPicPr>
          <p:blipFill>
            <a:blip r:embed="rId10"/>
            <a:stretch>
              <a:fillRect/>
            </a:stretch>
          </p:blipFill>
          <p:spPr>
            <a:xfrm>
              <a:off x="10963498" y="1196463"/>
              <a:ext cx="393700" cy="254000"/>
            </a:xfrm>
            <a:prstGeom prst="rect">
              <a:avLst/>
            </a:prstGeom>
          </p:spPr>
        </p:pic>
        <p:grpSp>
          <p:nvGrpSpPr>
            <p:cNvPr id="24" name="Group 23">
              <a:extLst>
                <a:ext uri="{FF2B5EF4-FFF2-40B4-BE49-F238E27FC236}">
                  <a16:creationId xmlns:a16="http://schemas.microsoft.com/office/drawing/2014/main" id="{4487EE41-DAFF-69FA-AFD8-13F3913F209C}"/>
                </a:ext>
              </a:extLst>
            </p:cNvPr>
            <p:cNvGrpSpPr/>
            <p:nvPr/>
          </p:nvGrpSpPr>
          <p:grpSpPr>
            <a:xfrm>
              <a:off x="10865928" y="1665194"/>
              <a:ext cx="588840" cy="706608"/>
              <a:chOff x="8663199" y="1504525"/>
              <a:chExt cx="588840" cy="706608"/>
            </a:xfrm>
          </p:grpSpPr>
          <p:pic>
            <p:nvPicPr>
              <p:cNvPr id="20" name="Picture 19">
                <a:extLst>
                  <a:ext uri="{FF2B5EF4-FFF2-40B4-BE49-F238E27FC236}">
                    <a16:creationId xmlns:a16="http://schemas.microsoft.com/office/drawing/2014/main" id="{68B081FD-4738-35CA-50F8-8F24A8B03F7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23" name="TextBox 22">
                <a:extLst>
                  <a:ext uri="{FF2B5EF4-FFF2-40B4-BE49-F238E27FC236}">
                    <a16:creationId xmlns:a16="http://schemas.microsoft.com/office/drawing/2014/main" id="{314E2C01-2AD5-9EBE-4E58-DCA67C975EE7}"/>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grpSp>
          <p:nvGrpSpPr>
            <p:cNvPr id="29" name="Group 28">
              <a:extLst>
                <a:ext uri="{FF2B5EF4-FFF2-40B4-BE49-F238E27FC236}">
                  <a16:creationId xmlns:a16="http://schemas.microsoft.com/office/drawing/2014/main" id="{F483ADEF-1217-FF76-F2BD-741F6A47F7D0}"/>
                </a:ext>
              </a:extLst>
            </p:cNvPr>
            <p:cNvGrpSpPr/>
            <p:nvPr/>
          </p:nvGrpSpPr>
          <p:grpSpPr>
            <a:xfrm>
              <a:off x="10865928" y="2995310"/>
              <a:ext cx="588840" cy="706608"/>
              <a:chOff x="9772140" y="2995745"/>
              <a:chExt cx="588840" cy="706608"/>
            </a:xfrm>
          </p:grpSpPr>
          <p:grpSp>
            <p:nvGrpSpPr>
              <p:cNvPr id="26" name="Group 25">
                <a:extLst>
                  <a:ext uri="{FF2B5EF4-FFF2-40B4-BE49-F238E27FC236}">
                    <a16:creationId xmlns:a16="http://schemas.microsoft.com/office/drawing/2014/main" id="{960E10B4-2D10-A107-9DCD-3125CEB2D3F6}"/>
                  </a:ext>
                </a:extLst>
              </p:cNvPr>
              <p:cNvGrpSpPr/>
              <p:nvPr/>
            </p:nvGrpSpPr>
            <p:grpSpPr>
              <a:xfrm>
                <a:off x="9772140" y="2995745"/>
                <a:ext cx="588840" cy="706608"/>
                <a:chOff x="8663199" y="1504525"/>
                <a:chExt cx="588840" cy="706608"/>
              </a:xfrm>
            </p:grpSpPr>
            <p:pic>
              <p:nvPicPr>
                <p:cNvPr id="27" name="Picture 26">
                  <a:extLst>
                    <a:ext uri="{FF2B5EF4-FFF2-40B4-BE49-F238E27FC236}">
                      <a16:creationId xmlns:a16="http://schemas.microsoft.com/office/drawing/2014/main" id="{4C254A79-3D25-D7B9-E2F8-3CDA62D15898}"/>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28" name="TextBox 27">
                  <a:extLst>
                    <a:ext uri="{FF2B5EF4-FFF2-40B4-BE49-F238E27FC236}">
                      <a16:creationId xmlns:a16="http://schemas.microsoft.com/office/drawing/2014/main" id="{37DB8459-4E12-6BE0-5D09-678DCF5DB623}"/>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pic>
            <p:nvPicPr>
              <p:cNvPr id="25" name="Picture 24">
                <a:extLst>
                  <a:ext uri="{FF2B5EF4-FFF2-40B4-BE49-F238E27FC236}">
                    <a16:creationId xmlns:a16="http://schemas.microsoft.com/office/drawing/2014/main" id="{F89071E1-3381-89DE-798B-84432E0854F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30" name="Picture 29">
              <a:extLst>
                <a:ext uri="{FF2B5EF4-FFF2-40B4-BE49-F238E27FC236}">
                  <a16:creationId xmlns:a16="http://schemas.microsoft.com/office/drawing/2014/main" id="{72E9A734-BC2B-DBD0-7594-A8E75E7092B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11033348" y="1501074"/>
              <a:ext cx="254000" cy="215900"/>
            </a:xfrm>
            <a:prstGeom prst="rect">
              <a:avLst/>
            </a:prstGeom>
          </p:spPr>
        </p:pic>
        <p:pic>
          <p:nvPicPr>
            <p:cNvPr id="31" name="Picture 30">
              <a:extLst>
                <a:ext uri="{FF2B5EF4-FFF2-40B4-BE49-F238E27FC236}">
                  <a16:creationId xmlns:a16="http://schemas.microsoft.com/office/drawing/2014/main" id="{0903B2C5-868E-41DE-FC65-962F9E9AF00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471274" y="3314273"/>
              <a:ext cx="441227" cy="202229"/>
            </a:xfrm>
            <a:prstGeom prst="rect">
              <a:avLst/>
            </a:prstGeom>
          </p:spPr>
        </p:pic>
        <p:cxnSp>
          <p:nvCxnSpPr>
            <p:cNvPr id="33" name="Straight Connector 32">
              <a:extLst>
                <a:ext uri="{FF2B5EF4-FFF2-40B4-BE49-F238E27FC236}">
                  <a16:creationId xmlns:a16="http://schemas.microsoft.com/office/drawing/2014/main" id="{8BE2D749-89B3-52FD-8395-560D967B31A0}"/>
                </a:ext>
              </a:extLst>
            </p:cNvPr>
            <p:cNvCxnSpPr>
              <a:cxnSpLocks/>
            </p:cNvCxnSpPr>
            <p:nvPr/>
          </p:nvCxnSpPr>
          <p:spPr>
            <a:xfrm>
              <a:off x="8731371" y="2340430"/>
              <a:ext cx="2743200" cy="0"/>
            </a:xfrm>
            <a:prstGeom prst="line">
              <a:avLst/>
            </a:prstGeom>
            <a:ln w="25400">
              <a:solidFill>
                <a:srgbClr val="D8E16A"/>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AB2B37C-FA07-D0E5-E47C-AEBD3A057730}"/>
                </a:ext>
              </a:extLst>
            </p:cNvPr>
            <p:cNvCxnSpPr>
              <a:cxnSpLocks/>
            </p:cNvCxnSpPr>
            <p:nvPr/>
          </p:nvCxnSpPr>
          <p:spPr>
            <a:xfrm>
              <a:off x="8731371" y="3657600"/>
              <a:ext cx="2743200" cy="0"/>
            </a:xfrm>
            <a:prstGeom prst="line">
              <a:avLst/>
            </a:prstGeom>
            <a:ln w="25400">
              <a:solidFill>
                <a:srgbClr val="D8E16A"/>
              </a:solidFill>
            </a:ln>
          </p:spPr>
          <p:style>
            <a:lnRef idx="3">
              <a:schemeClr val="dk1"/>
            </a:lnRef>
            <a:fillRef idx="0">
              <a:schemeClr val="dk1"/>
            </a:fillRef>
            <a:effectRef idx="2">
              <a:schemeClr val="dk1"/>
            </a:effectRef>
            <a:fontRef idx="minor">
              <a:schemeClr val="tx1"/>
            </a:fontRef>
          </p:style>
        </p:cxnSp>
        <p:pic>
          <p:nvPicPr>
            <p:cNvPr id="37" name="Picture 36">
              <a:extLst>
                <a:ext uri="{FF2B5EF4-FFF2-40B4-BE49-F238E27FC236}">
                  <a16:creationId xmlns:a16="http://schemas.microsoft.com/office/drawing/2014/main" id="{85B0B182-59F3-C9C1-FFE1-4C98FA013A02}"/>
                </a:ext>
              </a:extLst>
            </p:cNvPr>
            <p:cNvPicPr>
              <a:picLocks noChangeAspect="1"/>
            </p:cNvPicPr>
            <p:nvPr/>
          </p:nvPicPr>
          <p:blipFill>
            <a:blip r:embed="rId18">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5400000">
              <a:off x="10918979" y="2572928"/>
              <a:ext cx="482739" cy="221255"/>
            </a:xfrm>
            <a:prstGeom prst="rect">
              <a:avLst/>
            </a:prstGeom>
          </p:spPr>
        </p:pic>
        <p:pic>
          <p:nvPicPr>
            <p:cNvPr id="5" name="Picture 4">
              <a:extLst>
                <a:ext uri="{FF2B5EF4-FFF2-40B4-BE49-F238E27FC236}">
                  <a16:creationId xmlns:a16="http://schemas.microsoft.com/office/drawing/2014/main" id="{C49314C0-7747-FDD5-F878-B544D6409509}"/>
                </a:ext>
              </a:extLst>
            </p:cNvPr>
            <p:cNvPicPr>
              <a:picLocks noChangeAspect="1"/>
            </p:cNvPicPr>
            <p:nvPr/>
          </p:nvPicPr>
          <p:blipFill>
            <a:blip r:embed="rId18">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5400000">
              <a:off x="8984752" y="2675508"/>
              <a:ext cx="482739" cy="221255"/>
            </a:xfrm>
            <a:prstGeom prst="rect">
              <a:avLst/>
            </a:prstGeom>
          </p:spPr>
        </p:pic>
        <p:pic>
          <p:nvPicPr>
            <p:cNvPr id="11" name="Picture 10">
              <a:extLst>
                <a:ext uri="{FF2B5EF4-FFF2-40B4-BE49-F238E27FC236}">
                  <a16:creationId xmlns:a16="http://schemas.microsoft.com/office/drawing/2014/main" id="{14A530BC-72C3-7CAE-9DAA-7883AF4E060A}"/>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0462804" y="3314273"/>
              <a:ext cx="441227" cy="202229"/>
            </a:xfrm>
            <a:prstGeom prst="rect">
              <a:avLst/>
            </a:prstGeom>
          </p:spPr>
        </p:pic>
        <p:pic>
          <p:nvPicPr>
            <p:cNvPr id="32" name="Picture 31">
              <a:extLst>
                <a:ext uri="{FF2B5EF4-FFF2-40B4-BE49-F238E27FC236}">
                  <a16:creationId xmlns:a16="http://schemas.microsoft.com/office/drawing/2014/main" id="{E798E1C8-33E0-E3D2-542C-71415285487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9874399" y="2973075"/>
              <a:ext cx="626508" cy="751810"/>
            </a:xfrm>
            <a:prstGeom prst="rect">
              <a:avLst/>
            </a:prstGeom>
          </p:spPr>
        </p:pic>
        <p:sp>
          <p:nvSpPr>
            <p:cNvPr id="36" name="TextBox 35">
              <a:extLst>
                <a:ext uri="{FF2B5EF4-FFF2-40B4-BE49-F238E27FC236}">
                  <a16:creationId xmlns:a16="http://schemas.microsoft.com/office/drawing/2014/main" id="{B6FF9635-0B10-0BC3-6A33-DD84BC64E73E}"/>
                </a:ext>
              </a:extLst>
            </p:cNvPr>
            <p:cNvSpPr txBox="1"/>
            <p:nvPr/>
          </p:nvSpPr>
          <p:spPr>
            <a:xfrm>
              <a:off x="9762111" y="3429000"/>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grpSp>
        <p:nvGrpSpPr>
          <p:cNvPr id="73" name="Group 72">
            <a:extLst>
              <a:ext uri="{FF2B5EF4-FFF2-40B4-BE49-F238E27FC236}">
                <a16:creationId xmlns:a16="http://schemas.microsoft.com/office/drawing/2014/main" id="{5FC85685-8F6A-9164-F3EF-6B6E0396E363}"/>
              </a:ext>
            </a:extLst>
          </p:cNvPr>
          <p:cNvGrpSpPr/>
          <p:nvPr/>
        </p:nvGrpSpPr>
        <p:grpSpPr>
          <a:xfrm>
            <a:off x="9060962" y="4467656"/>
            <a:ext cx="2397274" cy="706608"/>
            <a:chOff x="7880874" y="4172910"/>
            <a:chExt cx="2397274" cy="706608"/>
          </a:xfrm>
        </p:grpSpPr>
        <p:pic>
          <p:nvPicPr>
            <p:cNvPr id="40" name="Picture 39">
              <a:extLst>
                <a:ext uri="{FF2B5EF4-FFF2-40B4-BE49-F238E27FC236}">
                  <a16:creationId xmlns:a16="http://schemas.microsoft.com/office/drawing/2014/main" id="{AFB405AF-B392-2492-63EB-284CB6A05382}"/>
                </a:ext>
              </a:extLst>
            </p:cNvPr>
            <p:cNvPicPr>
              <a:picLocks noChangeAspect="1"/>
            </p:cNvPicPr>
            <p:nvPr/>
          </p:nvPicPr>
          <p:blipFill>
            <a:blip r:embed="rId10"/>
            <a:stretch>
              <a:fillRect/>
            </a:stretch>
          </p:blipFill>
          <p:spPr>
            <a:xfrm>
              <a:off x="7880874" y="4399214"/>
              <a:ext cx="393700" cy="254000"/>
            </a:xfrm>
            <a:prstGeom prst="rect">
              <a:avLst/>
            </a:prstGeom>
          </p:spPr>
        </p:pic>
        <p:grpSp>
          <p:nvGrpSpPr>
            <p:cNvPr id="41" name="Group 40">
              <a:extLst>
                <a:ext uri="{FF2B5EF4-FFF2-40B4-BE49-F238E27FC236}">
                  <a16:creationId xmlns:a16="http://schemas.microsoft.com/office/drawing/2014/main" id="{FF878729-FDA5-6E03-EF11-CB333C143C82}"/>
                </a:ext>
              </a:extLst>
            </p:cNvPr>
            <p:cNvGrpSpPr/>
            <p:nvPr/>
          </p:nvGrpSpPr>
          <p:grpSpPr>
            <a:xfrm>
              <a:off x="8593908" y="4172910"/>
              <a:ext cx="588840" cy="706608"/>
              <a:chOff x="8663199" y="1504525"/>
              <a:chExt cx="588840" cy="706608"/>
            </a:xfrm>
          </p:grpSpPr>
          <p:pic>
            <p:nvPicPr>
              <p:cNvPr id="42" name="Picture 41">
                <a:extLst>
                  <a:ext uri="{FF2B5EF4-FFF2-40B4-BE49-F238E27FC236}">
                    <a16:creationId xmlns:a16="http://schemas.microsoft.com/office/drawing/2014/main" id="{397B46FF-F059-A752-90E8-AB814E775F7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43" name="TextBox 42">
                <a:extLst>
                  <a:ext uri="{FF2B5EF4-FFF2-40B4-BE49-F238E27FC236}">
                    <a16:creationId xmlns:a16="http://schemas.microsoft.com/office/drawing/2014/main" id="{92730932-2873-6E7A-5483-B6C233D66C7D}"/>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PBM</a:t>
                </a:r>
              </a:p>
            </p:txBody>
          </p:sp>
        </p:grpSp>
        <p:grpSp>
          <p:nvGrpSpPr>
            <p:cNvPr id="44" name="Group 43">
              <a:extLst>
                <a:ext uri="{FF2B5EF4-FFF2-40B4-BE49-F238E27FC236}">
                  <a16:creationId xmlns:a16="http://schemas.microsoft.com/office/drawing/2014/main" id="{7DA5E054-8A96-DA7E-0876-E77213F36404}"/>
                </a:ext>
              </a:extLst>
            </p:cNvPr>
            <p:cNvGrpSpPr/>
            <p:nvPr/>
          </p:nvGrpSpPr>
          <p:grpSpPr>
            <a:xfrm>
              <a:off x="9689308" y="4172910"/>
              <a:ext cx="588840" cy="706608"/>
              <a:chOff x="9772140" y="2995745"/>
              <a:chExt cx="588840" cy="706608"/>
            </a:xfrm>
          </p:grpSpPr>
          <p:grpSp>
            <p:nvGrpSpPr>
              <p:cNvPr id="45" name="Group 44">
                <a:extLst>
                  <a:ext uri="{FF2B5EF4-FFF2-40B4-BE49-F238E27FC236}">
                    <a16:creationId xmlns:a16="http://schemas.microsoft.com/office/drawing/2014/main" id="{C4F5E52A-FA6E-A5E3-6BB3-FF940A323566}"/>
                  </a:ext>
                </a:extLst>
              </p:cNvPr>
              <p:cNvGrpSpPr/>
              <p:nvPr/>
            </p:nvGrpSpPr>
            <p:grpSpPr>
              <a:xfrm>
                <a:off x="9772140" y="2995745"/>
                <a:ext cx="588840" cy="706608"/>
                <a:chOff x="8663199" y="1504525"/>
                <a:chExt cx="588840" cy="706608"/>
              </a:xfrm>
            </p:grpSpPr>
            <p:pic>
              <p:nvPicPr>
                <p:cNvPr id="47" name="Picture 46">
                  <a:extLst>
                    <a:ext uri="{FF2B5EF4-FFF2-40B4-BE49-F238E27FC236}">
                      <a16:creationId xmlns:a16="http://schemas.microsoft.com/office/drawing/2014/main" id="{EC2DC6B6-7E92-A9A5-DD77-B57A7A10D294}"/>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48" name="TextBox 47">
                  <a:extLst>
                    <a:ext uri="{FF2B5EF4-FFF2-40B4-BE49-F238E27FC236}">
                      <a16:creationId xmlns:a16="http://schemas.microsoft.com/office/drawing/2014/main" id="{84990BA5-65B1-B642-8EB0-00BDF1DE327A}"/>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PBM</a:t>
                  </a:r>
                </a:p>
              </p:txBody>
            </p:sp>
          </p:grpSp>
          <p:pic>
            <p:nvPicPr>
              <p:cNvPr id="46" name="Picture 45">
                <a:extLst>
                  <a:ext uri="{FF2B5EF4-FFF2-40B4-BE49-F238E27FC236}">
                    <a16:creationId xmlns:a16="http://schemas.microsoft.com/office/drawing/2014/main" id="{78985784-F8F4-4077-371C-1FB82F7276E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49" name="Picture 48">
              <a:extLst>
                <a:ext uri="{FF2B5EF4-FFF2-40B4-BE49-F238E27FC236}">
                  <a16:creationId xmlns:a16="http://schemas.microsoft.com/office/drawing/2014/main" id="{6A7774E8-3FF7-9E5F-AE55-5F7A08E66C6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8307241" y="4418264"/>
              <a:ext cx="254000" cy="215900"/>
            </a:xfrm>
            <a:prstGeom prst="rect">
              <a:avLst/>
            </a:prstGeom>
          </p:spPr>
        </p:pic>
        <p:pic>
          <p:nvPicPr>
            <p:cNvPr id="50" name="Picture 49">
              <a:extLst>
                <a:ext uri="{FF2B5EF4-FFF2-40B4-BE49-F238E27FC236}">
                  <a16:creationId xmlns:a16="http://schemas.microsoft.com/office/drawing/2014/main" id="{1E9D4AF4-74EB-9250-C5DD-3BFE592FDFC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215415" y="4425100"/>
              <a:ext cx="441227" cy="202229"/>
            </a:xfrm>
            <a:prstGeom prst="rect">
              <a:avLst/>
            </a:prstGeom>
          </p:spPr>
        </p:pic>
      </p:grpSp>
      <p:grpSp>
        <p:nvGrpSpPr>
          <p:cNvPr id="74" name="Group 73">
            <a:extLst>
              <a:ext uri="{FF2B5EF4-FFF2-40B4-BE49-F238E27FC236}">
                <a16:creationId xmlns:a16="http://schemas.microsoft.com/office/drawing/2014/main" id="{8E9EA472-B65A-B3A9-ADF8-F106460CEC87}"/>
              </a:ext>
            </a:extLst>
          </p:cNvPr>
          <p:cNvGrpSpPr/>
          <p:nvPr/>
        </p:nvGrpSpPr>
        <p:grpSpPr>
          <a:xfrm>
            <a:off x="9060962" y="5315442"/>
            <a:ext cx="2397274" cy="706608"/>
            <a:chOff x="7931620" y="5020696"/>
            <a:chExt cx="2397274" cy="706608"/>
          </a:xfrm>
        </p:grpSpPr>
        <p:pic>
          <p:nvPicPr>
            <p:cNvPr id="62" name="Picture 61">
              <a:extLst>
                <a:ext uri="{FF2B5EF4-FFF2-40B4-BE49-F238E27FC236}">
                  <a16:creationId xmlns:a16="http://schemas.microsoft.com/office/drawing/2014/main" id="{89F997F1-92D4-64A3-F50E-B9AF13CC0B3B}"/>
                </a:ext>
              </a:extLst>
            </p:cNvPr>
            <p:cNvPicPr>
              <a:picLocks noChangeAspect="1"/>
            </p:cNvPicPr>
            <p:nvPr/>
          </p:nvPicPr>
          <p:blipFill>
            <a:blip r:embed="rId10"/>
            <a:stretch>
              <a:fillRect/>
            </a:stretch>
          </p:blipFill>
          <p:spPr>
            <a:xfrm>
              <a:off x="7931620" y="5247000"/>
              <a:ext cx="393700" cy="254000"/>
            </a:xfrm>
            <a:prstGeom prst="rect">
              <a:avLst/>
            </a:prstGeom>
          </p:spPr>
        </p:pic>
        <p:grpSp>
          <p:nvGrpSpPr>
            <p:cNvPr id="63" name="Group 62">
              <a:extLst>
                <a:ext uri="{FF2B5EF4-FFF2-40B4-BE49-F238E27FC236}">
                  <a16:creationId xmlns:a16="http://schemas.microsoft.com/office/drawing/2014/main" id="{D11EA375-9E5A-5157-47DE-139F0F78C2B3}"/>
                </a:ext>
              </a:extLst>
            </p:cNvPr>
            <p:cNvGrpSpPr/>
            <p:nvPr/>
          </p:nvGrpSpPr>
          <p:grpSpPr>
            <a:xfrm>
              <a:off x="8644654" y="5020696"/>
              <a:ext cx="588840" cy="706608"/>
              <a:chOff x="8663199" y="1504525"/>
              <a:chExt cx="588840" cy="706608"/>
            </a:xfrm>
          </p:grpSpPr>
          <p:pic>
            <p:nvPicPr>
              <p:cNvPr id="64" name="Picture 63">
                <a:extLst>
                  <a:ext uri="{FF2B5EF4-FFF2-40B4-BE49-F238E27FC236}">
                    <a16:creationId xmlns:a16="http://schemas.microsoft.com/office/drawing/2014/main" id="{7DCB5AB7-6A4A-EE6B-B518-25D0229D43B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65" name="TextBox 64">
                <a:extLst>
                  <a:ext uri="{FF2B5EF4-FFF2-40B4-BE49-F238E27FC236}">
                    <a16:creationId xmlns:a16="http://schemas.microsoft.com/office/drawing/2014/main" id="{25DAE023-56EC-8A63-33E5-BA13D780A641}"/>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ECM</a:t>
                </a:r>
              </a:p>
            </p:txBody>
          </p:sp>
        </p:grpSp>
        <p:grpSp>
          <p:nvGrpSpPr>
            <p:cNvPr id="66" name="Group 65">
              <a:extLst>
                <a:ext uri="{FF2B5EF4-FFF2-40B4-BE49-F238E27FC236}">
                  <a16:creationId xmlns:a16="http://schemas.microsoft.com/office/drawing/2014/main" id="{FBE301C5-708A-28CD-F36C-E168E029C343}"/>
                </a:ext>
              </a:extLst>
            </p:cNvPr>
            <p:cNvGrpSpPr/>
            <p:nvPr/>
          </p:nvGrpSpPr>
          <p:grpSpPr>
            <a:xfrm>
              <a:off x="9740054" y="5020696"/>
              <a:ext cx="588840" cy="706608"/>
              <a:chOff x="9772140" y="2995745"/>
              <a:chExt cx="588840" cy="706608"/>
            </a:xfrm>
          </p:grpSpPr>
          <p:grpSp>
            <p:nvGrpSpPr>
              <p:cNvPr id="67" name="Group 66">
                <a:extLst>
                  <a:ext uri="{FF2B5EF4-FFF2-40B4-BE49-F238E27FC236}">
                    <a16:creationId xmlns:a16="http://schemas.microsoft.com/office/drawing/2014/main" id="{1C9DB4C6-C7C5-330C-0151-4018805B61EB}"/>
                  </a:ext>
                </a:extLst>
              </p:cNvPr>
              <p:cNvGrpSpPr/>
              <p:nvPr/>
            </p:nvGrpSpPr>
            <p:grpSpPr>
              <a:xfrm>
                <a:off x="9772140" y="2995745"/>
                <a:ext cx="588840" cy="706608"/>
                <a:chOff x="8663199" y="1504525"/>
                <a:chExt cx="588840" cy="706608"/>
              </a:xfrm>
            </p:grpSpPr>
            <p:pic>
              <p:nvPicPr>
                <p:cNvPr id="69" name="Picture 68">
                  <a:extLst>
                    <a:ext uri="{FF2B5EF4-FFF2-40B4-BE49-F238E27FC236}">
                      <a16:creationId xmlns:a16="http://schemas.microsoft.com/office/drawing/2014/main" id="{3861B5BF-9A23-5916-E7A2-F8A41ADEE469}"/>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70" name="TextBox 69">
                  <a:extLst>
                    <a:ext uri="{FF2B5EF4-FFF2-40B4-BE49-F238E27FC236}">
                      <a16:creationId xmlns:a16="http://schemas.microsoft.com/office/drawing/2014/main" id="{39FD9C86-6FEB-3CFC-861C-544BE91E69F4}"/>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ECM</a:t>
                  </a:r>
                </a:p>
              </p:txBody>
            </p:sp>
          </p:grpSp>
          <p:pic>
            <p:nvPicPr>
              <p:cNvPr id="68" name="Picture 67">
                <a:extLst>
                  <a:ext uri="{FF2B5EF4-FFF2-40B4-BE49-F238E27FC236}">
                    <a16:creationId xmlns:a16="http://schemas.microsoft.com/office/drawing/2014/main" id="{7A15B148-C2C5-36D7-23BE-F7A8672A00A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71" name="Picture 70">
              <a:extLst>
                <a:ext uri="{FF2B5EF4-FFF2-40B4-BE49-F238E27FC236}">
                  <a16:creationId xmlns:a16="http://schemas.microsoft.com/office/drawing/2014/main" id="{A51A548C-723F-24EA-83B1-AE7BE4C54457}"/>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8357987" y="5266050"/>
              <a:ext cx="254000" cy="215900"/>
            </a:xfrm>
            <a:prstGeom prst="rect">
              <a:avLst/>
            </a:prstGeom>
          </p:spPr>
        </p:pic>
        <p:pic>
          <p:nvPicPr>
            <p:cNvPr id="72" name="Picture 71">
              <a:extLst>
                <a:ext uri="{FF2B5EF4-FFF2-40B4-BE49-F238E27FC236}">
                  <a16:creationId xmlns:a16="http://schemas.microsoft.com/office/drawing/2014/main" id="{6EA7518F-4391-D44A-97FF-16A15C4C8CF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266161" y="5272886"/>
              <a:ext cx="441227" cy="202229"/>
            </a:xfrm>
            <a:prstGeom prst="rect">
              <a:avLst/>
            </a:prstGeom>
          </p:spPr>
        </p:pic>
      </p:grpSp>
      <p:sp>
        <p:nvSpPr>
          <p:cNvPr id="4" name="Right Brace 3">
            <a:extLst>
              <a:ext uri="{FF2B5EF4-FFF2-40B4-BE49-F238E27FC236}">
                <a16:creationId xmlns:a16="http://schemas.microsoft.com/office/drawing/2014/main" id="{6A7F91E2-8914-9E88-B323-52B724BBE2B6}"/>
              </a:ext>
            </a:extLst>
          </p:cNvPr>
          <p:cNvSpPr/>
          <p:nvPr/>
        </p:nvSpPr>
        <p:spPr>
          <a:xfrm>
            <a:off x="11476904" y="1196463"/>
            <a:ext cx="160997" cy="2652962"/>
          </a:xfrm>
          <a:prstGeom prst="rightBrace">
            <a:avLst>
              <a:gd name="adj1" fmla="val 4688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12" name="TextBox 11">
            <a:extLst>
              <a:ext uri="{FF2B5EF4-FFF2-40B4-BE49-F238E27FC236}">
                <a16:creationId xmlns:a16="http://schemas.microsoft.com/office/drawing/2014/main" id="{8D91E3C7-1CC5-6DB8-659D-F00415DC593C}"/>
              </a:ext>
            </a:extLst>
          </p:cNvPr>
          <p:cNvSpPr txBox="1"/>
          <p:nvPr/>
        </p:nvSpPr>
        <p:spPr>
          <a:xfrm rot="5400000">
            <a:off x="11123198" y="2289772"/>
            <a:ext cx="1464251" cy="466344"/>
          </a:xfrm>
          <a:prstGeom prst="rect">
            <a:avLst/>
          </a:prstGeom>
          <a:noFill/>
        </p:spPr>
        <p:txBody>
          <a:bodyPr wrap="square" rtlCol="0">
            <a:spAutoFit/>
          </a:bodyPr>
          <a:lstStyle/>
          <a:p>
            <a:pPr algn="ctr"/>
            <a:r>
              <a:rPr lang="en-US" sz="1200" dirty="0"/>
              <a:t>Also occurs with VEGFR1</a:t>
            </a:r>
          </a:p>
        </p:txBody>
      </p:sp>
      <p:grpSp>
        <p:nvGrpSpPr>
          <p:cNvPr id="35" name="Group 34">
            <a:extLst>
              <a:ext uri="{FF2B5EF4-FFF2-40B4-BE49-F238E27FC236}">
                <a16:creationId xmlns:a16="http://schemas.microsoft.com/office/drawing/2014/main" id="{DD12A49D-6349-64F2-967C-8DACDBD3DFEB}"/>
              </a:ext>
            </a:extLst>
          </p:cNvPr>
          <p:cNvGrpSpPr/>
          <p:nvPr/>
        </p:nvGrpSpPr>
        <p:grpSpPr>
          <a:xfrm>
            <a:off x="202291" y="1197943"/>
            <a:ext cx="1395390" cy="5331752"/>
            <a:chOff x="202291" y="1028225"/>
            <a:chExt cx="1395390" cy="5331752"/>
          </a:xfrm>
        </p:grpSpPr>
        <p:pic>
          <p:nvPicPr>
            <p:cNvPr id="39" name="Picture 38">
              <a:extLst>
                <a:ext uri="{FF2B5EF4-FFF2-40B4-BE49-F238E27FC236}">
                  <a16:creationId xmlns:a16="http://schemas.microsoft.com/office/drawing/2014/main" id="{C7C37A59-5570-BCEE-2490-67C9B330FA6F}"/>
                </a:ext>
              </a:extLst>
            </p:cNvPr>
            <p:cNvPicPr>
              <a:picLocks noChangeAspect="1"/>
            </p:cNvPicPr>
            <p:nvPr/>
          </p:nvPicPr>
          <p:blipFill rotWithShape="1">
            <a:blip r:embed="rId21"/>
            <a:srcRect l="17367" r="11066"/>
            <a:stretch/>
          </p:blipFill>
          <p:spPr>
            <a:xfrm>
              <a:off x="264936" y="2964486"/>
              <a:ext cx="463550" cy="1117600"/>
            </a:xfrm>
            <a:prstGeom prst="rect">
              <a:avLst/>
            </a:prstGeom>
          </p:spPr>
        </p:pic>
        <p:pic>
          <p:nvPicPr>
            <p:cNvPr id="51" name="Picture 50">
              <a:extLst>
                <a:ext uri="{FF2B5EF4-FFF2-40B4-BE49-F238E27FC236}">
                  <a16:creationId xmlns:a16="http://schemas.microsoft.com/office/drawing/2014/main" id="{E2AFB092-3D59-B693-D7A1-A3803E75FE0B}"/>
                </a:ext>
              </a:extLst>
            </p:cNvPr>
            <p:cNvPicPr>
              <a:picLocks noChangeAspect="1"/>
            </p:cNvPicPr>
            <p:nvPr/>
          </p:nvPicPr>
          <p:blipFill rotWithShape="1">
            <a:blip r:embed="rId22"/>
            <a:srcRect l="22341"/>
            <a:stretch/>
          </p:blipFill>
          <p:spPr>
            <a:xfrm>
              <a:off x="264936" y="1806512"/>
              <a:ext cx="463550" cy="1117600"/>
            </a:xfrm>
            <a:prstGeom prst="rect">
              <a:avLst/>
            </a:prstGeom>
          </p:spPr>
        </p:pic>
        <p:pic>
          <p:nvPicPr>
            <p:cNvPr id="52" name="Picture 51">
              <a:extLst>
                <a:ext uri="{FF2B5EF4-FFF2-40B4-BE49-F238E27FC236}">
                  <a16:creationId xmlns:a16="http://schemas.microsoft.com/office/drawing/2014/main" id="{924F474F-00DE-F2C2-B2F0-ABBF5B307D3A}"/>
                </a:ext>
              </a:extLst>
            </p:cNvPr>
            <p:cNvPicPr>
              <a:picLocks noChangeAspect="1"/>
            </p:cNvPicPr>
            <p:nvPr/>
          </p:nvPicPr>
          <p:blipFill>
            <a:blip r:embed="rId23"/>
            <a:stretch>
              <a:fillRect/>
            </a:stretch>
          </p:blipFill>
          <p:spPr>
            <a:xfrm>
              <a:off x="344311" y="4122460"/>
              <a:ext cx="304800" cy="698500"/>
            </a:xfrm>
            <a:prstGeom prst="rect">
              <a:avLst/>
            </a:prstGeom>
          </p:spPr>
        </p:pic>
        <p:pic>
          <p:nvPicPr>
            <p:cNvPr id="53" name="Picture 52">
              <a:extLst>
                <a:ext uri="{FF2B5EF4-FFF2-40B4-BE49-F238E27FC236}">
                  <a16:creationId xmlns:a16="http://schemas.microsoft.com/office/drawing/2014/main" id="{19BBF3AD-06E7-1F87-35AA-EF5F1390ECDA}"/>
                </a:ext>
              </a:extLst>
            </p:cNvPr>
            <p:cNvPicPr>
              <a:picLocks noChangeAspect="1"/>
            </p:cNvPicPr>
            <p:nvPr/>
          </p:nvPicPr>
          <p:blipFill>
            <a:blip r:embed="rId24"/>
            <a:stretch>
              <a:fillRect/>
            </a:stretch>
          </p:blipFill>
          <p:spPr>
            <a:xfrm>
              <a:off x="355004" y="4861334"/>
              <a:ext cx="283414" cy="751663"/>
            </a:xfrm>
            <a:prstGeom prst="rect">
              <a:avLst/>
            </a:prstGeom>
          </p:spPr>
        </p:pic>
        <p:pic>
          <p:nvPicPr>
            <p:cNvPr id="54" name="Picture 53">
              <a:extLst>
                <a:ext uri="{FF2B5EF4-FFF2-40B4-BE49-F238E27FC236}">
                  <a16:creationId xmlns:a16="http://schemas.microsoft.com/office/drawing/2014/main" id="{6FF1E4BD-0EB6-B25E-DD96-E305AE8A847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202291" y="5653369"/>
              <a:ext cx="588840" cy="706608"/>
            </a:xfrm>
            <a:prstGeom prst="rect">
              <a:avLst/>
            </a:prstGeom>
          </p:spPr>
        </p:pic>
        <p:sp>
          <p:nvSpPr>
            <p:cNvPr id="55" name="TextBox 54">
              <a:extLst>
                <a:ext uri="{FF2B5EF4-FFF2-40B4-BE49-F238E27FC236}">
                  <a16:creationId xmlns:a16="http://schemas.microsoft.com/office/drawing/2014/main" id="{4A5709D6-9E12-ABED-9300-FD43ECCE5F2D}"/>
                </a:ext>
              </a:extLst>
            </p:cNvPr>
            <p:cNvSpPr txBox="1"/>
            <p:nvPr/>
          </p:nvSpPr>
          <p:spPr>
            <a:xfrm>
              <a:off x="211414" y="1028225"/>
              <a:ext cx="1034143" cy="370054"/>
            </a:xfrm>
            <a:prstGeom prst="rect">
              <a:avLst/>
            </a:prstGeom>
            <a:noFill/>
          </p:spPr>
          <p:txBody>
            <a:bodyPr wrap="square" rtlCol="0">
              <a:spAutoFit/>
            </a:bodyPr>
            <a:lstStyle/>
            <a:p>
              <a:r>
                <a:rPr lang="en-US" dirty="0"/>
                <a:t>Key:</a:t>
              </a:r>
            </a:p>
          </p:txBody>
        </p:sp>
        <p:sp>
          <p:nvSpPr>
            <p:cNvPr id="56" name="TextBox 55">
              <a:extLst>
                <a:ext uri="{FF2B5EF4-FFF2-40B4-BE49-F238E27FC236}">
                  <a16:creationId xmlns:a16="http://schemas.microsoft.com/office/drawing/2014/main" id="{89279A15-1A64-D56C-8DDE-E0129D9D00AC}"/>
                </a:ext>
              </a:extLst>
            </p:cNvPr>
            <p:cNvSpPr txBox="1"/>
            <p:nvPr/>
          </p:nvSpPr>
          <p:spPr>
            <a:xfrm>
              <a:off x="681706" y="2211424"/>
              <a:ext cx="915975" cy="307777"/>
            </a:xfrm>
            <a:prstGeom prst="rect">
              <a:avLst/>
            </a:prstGeom>
            <a:noFill/>
          </p:spPr>
          <p:txBody>
            <a:bodyPr wrap="square" rtlCol="0">
              <a:spAutoFit/>
            </a:bodyPr>
            <a:lstStyle/>
            <a:p>
              <a:r>
                <a:rPr lang="en-US" sz="1400" dirty="0"/>
                <a:t>VEGFR1</a:t>
              </a:r>
            </a:p>
          </p:txBody>
        </p:sp>
        <p:sp>
          <p:nvSpPr>
            <p:cNvPr id="57" name="TextBox 56">
              <a:extLst>
                <a:ext uri="{FF2B5EF4-FFF2-40B4-BE49-F238E27FC236}">
                  <a16:creationId xmlns:a16="http://schemas.microsoft.com/office/drawing/2014/main" id="{11B4FE7D-7025-88E2-FBC8-5847D545ED84}"/>
                </a:ext>
              </a:extLst>
            </p:cNvPr>
            <p:cNvSpPr txBox="1"/>
            <p:nvPr/>
          </p:nvSpPr>
          <p:spPr>
            <a:xfrm>
              <a:off x="681706" y="3369398"/>
              <a:ext cx="915975" cy="307777"/>
            </a:xfrm>
            <a:prstGeom prst="rect">
              <a:avLst/>
            </a:prstGeom>
            <a:noFill/>
          </p:spPr>
          <p:txBody>
            <a:bodyPr wrap="square" rtlCol="0">
              <a:spAutoFit/>
            </a:bodyPr>
            <a:lstStyle/>
            <a:p>
              <a:r>
                <a:rPr lang="en-US" sz="1400" dirty="0"/>
                <a:t>VEGFR2</a:t>
              </a:r>
            </a:p>
          </p:txBody>
        </p:sp>
        <p:sp>
          <p:nvSpPr>
            <p:cNvPr id="58" name="TextBox 57">
              <a:extLst>
                <a:ext uri="{FF2B5EF4-FFF2-40B4-BE49-F238E27FC236}">
                  <a16:creationId xmlns:a16="http://schemas.microsoft.com/office/drawing/2014/main" id="{1E2AB130-AB29-EB20-8672-C3022128C2F6}"/>
                </a:ext>
              </a:extLst>
            </p:cNvPr>
            <p:cNvSpPr txBox="1"/>
            <p:nvPr/>
          </p:nvSpPr>
          <p:spPr>
            <a:xfrm>
              <a:off x="681707" y="5083277"/>
              <a:ext cx="704060" cy="307777"/>
            </a:xfrm>
            <a:prstGeom prst="rect">
              <a:avLst/>
            </a:prstGeom>
            <a:noFill/>
          </p:spPr>
          <p:txBody>
            <a:bodyPr wrap="square" rtlCol="0">
              <a:spAutoFit/>
            </a:bodyPr>
            <a:lstStyle/>
            <a:p>
              <a:r>
                <a:rPr lang="en-US" sz="1400" dirty="0"/>
                <a:t>NRP2</a:t>
              </a:r>
            </a:p>
          </p:txBody>
        </p:sp>
        <p:sp>
          <p:nvSpPr>
            <p:cNvPr id="59" name="TextBox 58">
              <a:extLst>
                <a:ext uri="{FF2B5EF4-FFF2-40B4-BE49-F238E27FC236}">
                  <a16:creationId xmlns:a16="http://schemas.microsoft.com/office/drawing/2014/main" id="{D5480D4E-927F-DF28-9C92-583AC47F3592}"/>
                </a:ext>
              </a:extLst>
            </p:cNvPr>
            <p:cNvSpPr txBox="1"/>
            <p:nvPr/>
          </p:nvSpPr>
          <p:spPr>
            <a:xfrm>
              <a:off x="681706" y="4317822"/>
              <a:ext cx="776971" cy="307777"/>
            </a:xfrm>
            <a:prstGeom prst="rect">
              <a:avLst/>
            </a:prstGeom>
            <a:noFill/>
          </p:spPr>
          <p:txBody>
            <a:bodyPr wrap="square" rtlCol="0">
              <a:spAutoFit/>
            </a:bodyPr>
            <a:lstStyle/>
            <a:p>
              <a:r>
                <a:rPr lang="en-US" sz="1400" dirty="0"/>
                <a:t>NRP1</a:t>
              </a:r>
            </a:p>
          </p:txBody>
        </p:sp>
        <p:sp>
          <p:nvSpPr>
            <p:cNvPr id="60" name="TextBox 59">
              <a:extLst>
                <a:ext uri="{FF2B5EF4-FFF2-40B4-BE49-F238E27FC236}">
                  <a16:creationId xmlns:a16="http://schemas.microsoft.com/office/drawing/2014/main" id="{D3F1E849-253E-5104-D899-9D54F3DF4499}"/>
                </a:ext>
              </a:extLst>
            </p:cNvPr>
            <p:cNvSpPr txBox="1"/>
            <p:nvPr/>
          </p:nvSpPr>
          <p:spPr>
            <a:xfrm>
              <a:off x="681706" y="5852785"/>
              <a:ext cx="776971" cy="307777"/>
            </a:xfrm>
            <a:prstGeom prst="rect">
              <a:avLst/>
            </a:prstGeom>
            <a:noFill/>
          </p:spPr>
          <p:txBody>
            <a:bodyPr wrap="square" rtlCol="0">
              <a:spAutoFit/>
            </a:bodyPr>
            <a:lstStyle/>
            <a:p>
              <a:r>
                <a:rPr lang="en-US" sz="1400" dirty="0"/>
                <a:t>Matrix</a:t>
              </a:r>
            </a:p>
          </p:txBody>
        </p:sp>
        <p:pic>
          <p:nvPicPr>
            <p:cNvPr id="61" name="Picture 60">
              <a:extLst>
                <a:ext uri="{FF2B5EF4-FFF2-40B4-BE49-F238E27FC236}">
                  <a16:creationId xmlns:a16="http://schemas.microsoft.com/office/drawing/2014/main" id="{5CAE2A5D-F09C-22DA-A293-073F2FA8D8FA}"/>
                </a:ext>
              </a:extLst>
            </p:cNvPr>
            <p:cNvPicPr>
              <a:picLocks noChangeAspect="1"/>
            </p:cNvPicPr>
            <p:nvPr/>
          </p:nvPicPr>
          <p:blipFill>
            <a:blip r:embed="rId10"/>
            <a:stretch>
              <a:fillRect/>
            </a:stretch>
          </p:blipFill>
          <p:spPr>
            <a:xfrm>
              <a:off x="299861" y="1462710"/>
              <a:ext cx="393700" cy="254000"/>
            </a:xfrm>
            <a:prstGeom prst="rect">
              <a:avLst/>
            </a:prstGeom>
          </p:spPr>
        </p:pic>
        <p:sp>
          <p:nvSpPr>
            <p:cNvPr id="75" name="TextBox 74">
              <a:extLst>
                <a:ext uri="{FF2B5EF4-FFF2-40B4-BE49-F238E27FC236}">
                  <a16:creationId xmlns:a16="http://schemas.microsoft.com/office/drawing/2014/main" id="{D4C46A0A-2121-6D72-09BA-AE5D320F5BFC}"/>
                </a:ext>
              </a:extLst>
            </p:cNvPr>
            <p:cNvSpPr txBox="1"/>
            <p:nvPr/>
          </p:nvSpPr>
          <p:spPr>
            <a:xfrm>
              <a:off x="681706" y="1435822"/>
              <a:ext cx="915975" cy="307777"/>
            </a:xfrm>
            <a:prstGeom prst="rect">
              <a:avLst/>
            </a:prstGeom>
            <a:noFill/>
          </p:spPr>
          <p:txBody>
            <a:bodyPr wrap="square" rtlCol="0">
              <a:spAutoFit/>
            </a:bodyPr>
            <a:lstStyle/>
            <a:p>
              <a:r>
                <a:rPr lang="en-US" sz="1400" dirty="0"/>
                <a:t>VEGF</a:t>
              </a:r>
              <a:r>
                <a:rPr lang="en-US" sz="1400" baseline="-25000" dirty="0"/>
                <a:t>165</a:t>
              </a:r>
            </a:p>
          </p:txBody>
        </p:sp>
      </p:grpSp>
    </p:spTree>
    <p:extLst>
      <p:ext uri="{BB962C8B-B14F-4D97-AF65-F5344CB8AC3E}">
        <p14:creationId xmlns:p14="http://schemas.microsoft.com/office/powerpoint/2010/main" val="1418025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CEA3-90C3-5074-430F-DC6565F301D0}"/>
              </a:ext>
            </a:extLst>
          </p:cNvPr>
          <p:cNvSpPr>
            <a:spLocks noGrp="1"/>
          </p:cNvSpPr>
          <p:nvPr>
            <p:ph type="title"/>
          </p:nvPr>
        </p:nvSpPr>
        <p:spPr/>
        <p:txBody>
          <a:bodyPr>
            <a:normAutofit fontScale="90000"/>
          </a:bodyPr>
          <a:lstStyle/>
          <a:p>
            <a:r>
              <a:rPr lang="en-US" dirty="0"/>
              <a:t>17 Reactions</a:t>
            </a:r>
          </a:p>
        </p:txBody>
      </p:sp>
      <p:grpSp>
        <p:nvGrpSpPr>
          <p:cNvPr id="78" name="Group 77">
            <a:extLst>
              <a:ext uri="{FF2B5EF4-FFF2-40B4-BE49-F238E27FC236}">
                <a16:creationId xmlns:a16="http://schemas.microsoft.com/office/drawing/2014/main" id="{40285136-AA44-68A3-BA6F-F3933344A07F}"/>
              </a:ext>
            </a:extLst>
          </p:cNvPr>
          <p:cNvGrpSpPr/>
          <p:nvPr/>
        </p:nvGrpSpPr>
        <p:grpSpPr>
          <a:xfrm>
            <a:off x="2386077" y="869638"/>
            <a:ext cx="2532411" cy="5988362"/>
            <a:chOff x="1406359" y="869638"/>
            <a:chExt cx="2532411" cy="5988362"/>
          </a:xfrm>
        </p:grpSpPr>
        <p:pic>
          <p:nvPicPr>
            <p:cNvPr id="6" name="Picture 5">
              <a:extLst>
                <a:ext uri="{FF2B5EF4-FFF2-40B4-BE49-F238E27FC236}">
                  <a16:creationId xmlns:a16="http://schemas.microsoft.com/office/drawing/2014/main" id="{A4BA0D4A-2414-AA04-F845-8276B59940AE}"/>
                </a:ext>
              </a:extLst>
            </p:cNvPr>
            <p:cNvPicPr>
              <a:picLocks noChangeAspect="1"/>
            </p:cNvPicPr>
            <p:nvPr/>
          </p:nvPicPr>
          <p:blipFill>
            <a:blip r:embed="rId2"/>
            <a:stretch>
              <a:fillRect/>
            </a:stretch>
          </p:blipFill>
          <p:spPr>
            <a:xfrm>
              <a:off x="1406359" y="1124862"/>
              <a:ext cx="2532411" cy="2882074"/>
            </a:xfrm>
            <a:prstGeom prst="rect">
              <a:avLst/>
            </a:prstGeom>
          </p:spPr>
        </p:pic>
        <p:pic>
          <p:nvPicPr>
            <p:cNvPr id="7" name="Picture 6">
              <a:extLst>
                <a:ext uri="{FF2B5EF4-FFF2-40B4-BE49-F238E27FC236}">
                  <a16:creationId xmlns:a16="http://schemas.microsoft.com/office/drawing/2014/main" id="{E47ED7CB-C89F-E084-ED38-8E7B2D0EFDD5}"/>
                </a:ext>
              </a:extLst>
            </p:cNvPr>
            <p:cNvPicPr>
              <a:picLocks noChangeAspect="1"/>
            </p:cNvPicPr>
            <p:nvPr/>
          </p:nvPicPr>
          <p:blipFill>
            <a:blip r:embed="rId3"/>
            <a:stretch>
              <a:fillRect/>
            </a:stretch>
          </p:blipFill>
          <p:spPr>
            <a:xfrm>
              <a:off x="1411657" y="3933543"/>
              <a:ext cx="2521814" cy="2924457"/>
            </a:xfrm>
            <a:prstGeom prst="rect">
              <a:avLst/>
            </a:prstGeom>
          </p:spPr>
        </p:pic>
        <p:sp>
          <p:nvSpPr>
            <p:cNvPr id="18" name="TextBox 17">
              <a:extLst>
                <a:ext uri="{FF2B5EF4-FFF2-40B4-BE49-F238E27FC236}">
                  <a16:creationId xmlns:a16="http://schemas.microsoft.com/office/drawing/2014/main" id="{014B7DF6-9C9C-06E2-12FD-AF87FFC2DA7C}"/>
                </a:ext>
              </a:extLst>
            </p:cNvPr>
            <p:cNvSpPr txBox="1"/>
            <p:nvPr/>
          </p:nvSpPr>
          <p:spPr>
            <a:xfrm>
              <a:off x="1663243" y="869638"/>
              <a:ext cx="2018642" cy="369332"/>
            </a:xfrm>
            <a:prstGeom prst="rect">
              <a:avLst/>
            </a:prstGeom>
            <a:noFill/>
          </p:spPr>
          <p:txBody>
            <a:bodyPr wrap="square" rtlCol="0">
              <a:spAutoFit/>
            </a:bodyPr>
            <a:lstStyle/>
            <a:p>
              <a:pPr algn="ctr"/>
              <a:r>
                <a:rPr lang="en-US" dirty="0"/>
                <a:t>VEGFR1 Binding:</a:t>
              </a:r>
            </a:p>
          </p:txBody>
        </p:sp>
      </p:grpSp>
      <p:grpSp>
        <p:nvGrpSpPr>
          <p:cNvPr id="77" name="Group 76">
            <a:extLst>
              <a:ext uri="{FF2B5EF4-FFF2-40B4-BE49-F238E27FC236}">
                <a16:creationId xmlns:a16="http://schemas.microsoft.com/office/drawing/2014/main" id="{FCEA521E-6B90-5E70-B10C-E3DED039194F}"/>
              </a:ext>
            </a:extLst>
          </p:cNvPr>
          <p:cNvGrpSpPr/>
          <p:nvPr/>
        </p:nvGrpSpPr>
        <p:grpSpPr>
          <a:xfrm>
            <a:off x="5500831" y="869638"/>
            <a:ext cx="2648198" cy="5946751"/>
            <a:chOff x="4348188" y="869638"/>
            <a:chExt cx="2648198" cy="5946751"/>
          </a:xfrm>
        </p:grpSpPr>
        <p:pic>
          <p:nvPicPr>
            <p:cNvPr id="8" name="Picture 7">
              <a:extLst>
                <a:ext uri="{FF2B5EF4-FFF2-40B4-BE49-F238E27FC236}">
                  <a16:creationId xmlns:a16="http://schemas.microsoft.com/office/drawing/2014/main" id="{ACE7C111-DC7A-9D3A-E666-E7E29E50D940}"/>
                </a:ext>
              </a:extLst>
            </p:cNvPr>
            <p:cNvPicPr>
              <a:picLocks noChangeAspect="1"/>
            </p:cNvPicPr>
            <p:nvPr/>
          </p:nvPicPr>
          <p:blipFill>
            <a:blip r:embed="rId4"/>
            <a:stretch>
              <a:fillRect/>
            </a:stretch>
          </p:blipFill>
          <p:spPr>
            <a:xfrm>
              <a:off x="4348188" y="1129807"/>
              <a:ext cx="2648198" cy="2947188"/>
            </a:xfrm>
            <a:prstGeom prst="rect">
              <a:avLst/>
            </a:prstGeom>
          </p:spPr>
        </p:pic>
        <p:pic>
          <p:nvPicPr>
            <p:cNvPr id="9" name="Picture 8">
              <a:extLst>
                <a:ext uri="{FF2B5EF4-FFF2-40B4-BE49-F238E27FC236}">
                  <a16:creationId xmlns:a16="http://schemas.microsoft.com/office/drawing/2014/main" id="{4BDB9DCB-6573-C39C-B585-8D44FA6EE977}"/>
                </a:ext>
              </a:extLst>
            </p:cNvPr>
            <p:cNvPicPr>
              <a:picLocks noChangeAspect="1"/>
            </p:cNvPicPr>
            <p:nvPr/>
          </p:nvPicPr>
          <p:blipFill>
            <a:blip r:embed="rId5"/>
            <a:stretch>
              <a:fillRect/>
            </a:stretch>
          </p:blipFill>
          <p:spPr>
            <a:xfrm>
              <a:off x="4430971" y="3891932"/>
              <a:ext cx="2482633" cy="2924457"/>
            </a:xfrm>
            <a:prstGeom prst="rect">
              <a:avLst/>
            </a:prstGeom>
          </p:spPr>
        </p:pic>
        <p:sp>
          <p:nvSpPr>
            <p:cNvPr id="19" name="TextBox 18">
              <a:extLst>
                <a:ext uri="{FF2B5EF4-FFF2-40B4-BE49-F238E27FC236}">
                  <a16:creationId xmlns:a16="http://schemas.microsoft.com/office/drawing/2014/main" id="{0507DCD4-83A4-652B-8AAF-2F6A6CFAA822}"/>
                </a:ext>
              </a:extLst>
            </p:cNvPr>
            <p:cNvSpPr txBox="1"/>
            <p:nvPr/>
          </p:nvSpPr>
          <p:spPr>
            <a:xfrm>
              <a:off x="4662966" y="869638"/>
              <a:ext cx="2018642" cy="369332"/>
            </a:xfrm>
            <a:prstGeom prst="rect">
              <a:avLst/>
            </a:prstGeom>
            <a:noFill/>
          </p:spPr>
          <p:txBody>
            <a:bodyPr wrap="square" rtlCol="0">
              <a:spAutoFit/>
            </a:bodyPr>
            <a:lstStyle/>
            <a:p>
              <a:pPr algn="ctr"/>
              <a:r>
                <a:rPr lang="en-US" dirty="0"/>
                <a:t>VEGFR2 Binding:</a:t>
              </a:r>
            </a:p>
          </p:txBody>
        </p:sp>
      </p:grpSp>
      <p:sp>
        <p:nvSpPr>
          <p:cNvPr id="22" name="TextBox 21">
            <a:extLst>
              <a:ext uri="{FF2B5EF4-FFF2-40B4-BE49-F238E27FC236}">
                <a16:creationId xmlns:a16="http://schemas.microsoft.com/office/drawing/2014/main" id="{EA1C38CA-CBDE-FF67-92C6-61625F0BC33C}"/>
              </a:ext>
            </a:extLst>
          </p:cNvPr>
          <p:cNvSpPr txBox="1"/>
          <p:nvPr/>
        </p:nvSpPr>
        <p:spPr>
          <a:xfrm>
            <a:off x="9093650" y="869638"/>
            <a:ext cx="2018642" cy="369332"/>
          </a:xfrm>
          <a:prstGeom prst="rect">
            <a:avLst/>
          </a:prstGeom>
          <a:noFill/>
        </p:spPr>
        <p:txBody>
          <a:bodyPr wrap="square" rtlCol="0">
            <a:spAutoFit/>
          </a:bodyPr>
          <a:lstStyle/>
          <a:p>
            <a:pPr algn="ctr"/>
            <a:r>
              <a:rPr lang="en-US" dirty="0"/>
              <a:t>Matrix Binding:</a:t>
            </a:r>
          </a:p>
        </p:txBody>
      </p:sp>
      <p:grpSp>
        <p:nvGrpSpPr>
          <p:cNvPr id="38" name="Group 37">
            <a:extLst>
              <a:ext uri="{FF2B5EF4-FFF2-40B4-BE49-F238E27FC236}">
                <a16:creationId xmlns:a16="http://schemas.microsoft.com/office/drawing/2014/main" id="{00BE0414-F1E0-2AAC-F174-4EF923E79CA7}"/>
              </a:ext>
            </a:extLst>
          </p:cNvPr>
          <p:cNvGrpSpPr/>
          <p:nvPr/>
        </p:nvGrpSpPr>
        <p:grpSpPr>
          <a:xfrm>
            <a:off x="8731371" y="1152925"/>
            <a:ext cx="2743200" cy="2829364"/>
            <a:chOff x="8731371" y="1152925"/>
            <a:chExt cx="2743200" cy="2829364"/>
          </a:xfrm>
        </p:grpSpPr>
        <p:pic>
          <p:nvPicPr>
            <p:cNvPr id="16" name="Picture 15">
              <a:extLst>
                <a:ext uri="{FF2B5EF4-FFF2-40B4-BE49-F238E27FC236}">
                  <a16:creationId xmlns:a16="http://schemas.microsoft.com/office/drawing/2014/main" id="{567C65BB-E136-CC38-D074-808B498D357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7632" y1="80978" x2="27632" y2="80978"/>
                          <a14:foregroundMark x1="65789" y1="80978" x2="65789" y2="80978"/>
                          <a14:foregroundMark x1="31579" y1="67935" x2="31579" y2="67935"/>
                          <a14:foregroundMark x1="31579" y1="72283" x2="31579" y2="72283"/>
                          <a14:foregroundMark x1="55263" y1="73370" x2="56579" y2="65761"/>
                          <a14:foregroundMark x1="31579" y1="66848" x2="31579" y2="63043"/>
                          <a14:foregroundMark x1="31579" y1="67935" x2="39474" y2="64130"/>
                          <a14:foregroundMark x1="61842" y1="63043" x2="56579" y2="60326"/>
                          <a14:foregroundMark x1="56579" y1="63043" x2="65789" y2="64674"/>
                        </a14:backgroundRemoval>
                      </a14:imgEffect>
                    </a14:imgLayer>
                  </a14:imgProps>
                </a:ext>
              </a:extLst>
            </a:blip>
            <a:stretch>
              <a:fillRect/>
            </a:stretch>
          </p:blipFill>
          <p:spPr>
            <a:xfrm>
              <a:off x="10021980" y="2955777"/>
              <a:ext cx="423994" cy="1026512"/>
            </a:xfrm>
            <a:prstGeom prst="rect">
              <a:avLst/>
            </a:prstGeom>
          </p:spPr>
        </p:pic>
        <p:pic>
          <p:nvPicPr>
            <p:cNvPr id="3" name="Picture 2">
              <a:extLst>
                <a:ext uri="{FF2B5EF4-FFF2-40B4-BE49-F238E27FC236}">
                  <a16:creationId xmlns:a16="http://schemas.microsoft.com/office/drawing/2014/main" id="{209C836E-5F95-FF35-6D61-8AC593392654}"/>
                </a:ext>
              </a:extLst>
            </p:cNvPr>
            <p:cNvPicPr>
              <a:picLocks noChangeAspect="1"/>
            </p:cNvPicPr>
            <p:nvPr/>
          </p:nvPicPr>
          <p:blipFill>
            <a:blip r:embed="rId8"/>
            <a:stretch>
              <a:fillRect/>
            </a:stretch>
          </p:blipFill>
          <p:spPr>
            <a:xfrm>
              <a:off x="8930320" y="1152925"/>
              <a:ext cx="591603" cy="1500917"/>
            </a:xfrm>
            <a:prstGeom prst="rect">
              <a:avLst/>
            </a:prstGeom>
          </p:spPr>
        </p:pic>
        <p:pic>
          <p:nvPicPr>
            <p:cNvPr id="10" name="Picture 9">
              <a:extLst>
                <a:ext uri="{FF2B5EF4-FFF2-40B4-BE49-F238E27FC236}">
                  <a16:creationId xmlns:a16="http://schemas.microsoft.com/office/drawing/2014/main" id="{3C500F2E-1989-F1F9-77DB-141D8CABBA07}"/>
                </a:ext>
              </a:extLst>
            </p:cNvPr>
            <p:cNvPicPr>
              <a:picLocks noChangeAspect="1"/>
            </p:cNvPicPr>
            <p:nvPr/>
          </p:nvPicPr>
          <p:blipFill>
            <a:blip r:embed="rId6">
              <a:extLst>
                <a:ext uri="{BEBA8EAE-BF5A-486C-A8C5-ECC9F3942E4B}">
                  <a14:imgProps xmlns:a14="http://schemas.microsoft.com/office/drawing/2010/main">
                    <a14:imgLayer r:embed="rId9">
                      <a14:imgEffect>
                        <a14:backgroundRemoval t="10000" b="90000" l="10000" r="90000">
                          <a14:foregroundMark x1="27632" y1="80978" x2="27632" y2="80978"/>
                          <a14:foregroundMark x1="65789" y1="80978" x2="65789" y2="80978"/>
                          <a14:foregroundMark x1="31579" y1="67935" x2="31579" y2="67935"/>
                          <a14:foregroundMark x1="31579" y1="72283" x2="31579" y2="72283"/>
                          <a14:foregroundMark x1="55263" y1="73370" x2="56579" y2="65761"/>
                          <a14:foregroundMark x1="31579" y1="66848" x2="31579" y2="63043"/>
                          <a14:foregroundMark x1="31579" y1="67935" x2="39474" y2="64130"/>
                          <a14:foregroundMark x1="61842" y1="63043" x2="56579" y2="60326"/>
                          <a14:foregroundMark x1="56579" y1="63043" x2="65789" y2="64674"/>
                        </a14:backgroundRemoval>
                      </a14:imgEffect>
                    </a14:imgLayer>
                  </a14:imgProps>
                </a:ext>
              </a:extLst>
            </a:blip>
            <a:stretch>
              <a:fillRect/>
            </a:stretch>
          </p:blipFill>
          <p:spPr>
            <a:xfrm>
              <a:off x="9014124" y="2953043"/>
              <a:ext cx="423994" cy="1026512"/>
            </a:xfrm>
            <a:prstGeom prst="rect">
              <a:avLst/>
            </a:prstGeom>
          </p:spPr>
        </p:pic>
        <p:pic>
          <p:nvPicPr>
            <p:cNvPr id="21" name="Picture 20">
              <a:extLst>
                <a:ext uri="{FF2B5EF4-FFF2-40B4-BE49-F238E27FC236}">
                  <a16:creationId xmlns:a16="http://schemas.microsoft.com/office/drawing/2014/main" id="{67EE6604-6294-F823-9CFD-B5318981ADF3}"/>
                </a:ext>
              </a:extLst>
            </p:cNvPr>
            <p:cNvPicPr>
              <a:picLocks noChangeAspect="1"/>
            </p:cNvPicPr>
            <p:nvPr/>
          </p:nvPicPr>
          <p:blipFill>
            <a:blip r:embed="rId10"/>
            <a:stretch>
              <a:fillRect/>
            </a:stretch>
          </p:blipFill>
          <p:spPr>
            <a:xfrm>
              <a:off x="10963498" y="1196463"/>
              <a:ext cx="393700" cy="254000"/>
            </a:xfrm>
            <a:prstGeom prst="rect">
              <a:avLst/>
            </a:prstGeom>
          </p:spPr>
        </p:pic>
        <p:grpSp>
          <p:nvGrpSpPr>
            <p:cNvPr id="24" name="Group 23">
              <a:extLst>
                <a:ext uri="{FF2B5EF4-FFF2-40B4-BE49-F238E27FC236}">
                  <a16:creationId xmlns:a16="http://schemas.microsoft.com/office/drawing/2014/main" id="{4487EE41-DAFF-69FA-AFD8-13F3913F209C}"/>
                </a:ext>
              </a:extLst>
            </p:cNvPr>
            <p:cNvGrpSpPr/>
            <p:nvPr/>
          </p:nvGrpSpPr>
          <p:grpSpPr>
            <a:xfrm>
              <a:off x="10865928" y="1665194"/>
              <a:ext cx="588840" cy="706608"/>
              <a:chOff x="8663199" y="1504525"/>
              <a:chExt cx="588840" cy="706608"/>
            </a:xfrm>
          </p:grpSpPr>
          <p:pic>
            <p:nvPicPr>
              <p:cNvPr id="20" name="Picture 19">
                <a:extLst>
                  <a:ext uri="{FF2B5EF4-FFF2-40B4-BE49-F238E27FC236}">
                    <a16:creationId xmlns:a16="http://schemas.microsoft.com/office/drawing/2014/main" id="{68B081FD-4738-35CA-50F8-8F24A8B03F7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23" name="TextBox 22">
                <a:extLst>
                  <a:ext uri="{FF2B5EF4-FFF2-40B4-BE49-F238E27FC236}">
                    <a16:creationId xmlns:a16="http://schemas.microsoft.com/office/drawing/2014/main" id="{314E2C01-2AD5-9EBE-4E58-DCA67C975EE7}"/>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grpSp>
          <p:nvGrpSpPr>
            <p:cNvPr id="29" name="Group 28">
              <a:extLst>
                <a:ext uri="{FF2B5EF4-FFF2-40B4-BE49-F238E27FC236}">
                  <a16:creationId xmlns:a16="http://schemas.microsoft.com/office/drawing/2014/main" id="{F483ADEF-1217-FF76-F2BD-741F6A47F7D0}"/>
                </a:ext>
              </a:extLst>
            </p:cNvPr>
            <p:cNvGrpSpPr/>
            <p:nvPr/>
          </p:nvGrpSpPr>
          <p:grpSpPr>
            <a:xfrm>
              <a:off x="10865928" y="2995310"/>
              <a:ext cx="588840" cy="706608"/>
              <a:chOff x="9772140" y="2995745"/>
              <a:chExt cx="588840" cy="706608"/>
            </a:xfrm>
          </p:grpSpPr>
          <p:grpSp>
            <p:nvGrpSpPr>
              <p:cNvPr id="26" name="Group 25">
                <a:extLst>
                  <a:ext uri="{FF2B5EF4-FFF2-40B4-BE49-F238E27FC236}">
                    <a16:creationId xmlns:a16="http://schemas.microsoft.com/office/drawing/2014/main" id="{960E10B4-2D10-A107-9DCD-3125CEB2D3F6}"/>
                  </a:ext>
                </a:extLst>
              </p:cNvPr>
              <p:cNvGrpSpPr/>
              <p:nvPr/>
            </p:nvGrpSpPr>
            <p:grpSpPr>
              <a:xfrm>
                <a:off x="9772140" y="2995745"/>
                <a:ext cx="588840" cy="706608"/>
                <a:chOff x="8663199" y="1504525"/>
                <a:chExt cx="588840" cy="706608"/>
              </a:xfrm>
            </p:grpSpPr>
            <p:pic>
              <p:nvPicPr>
                <p:cNvPr id="27" name="Picture 26">
                  <a:extLst>
                    <a:ext uri="{FF2B5EF4-FFF2-40B4-BE49-F238E27FC236}">
                      <a16:creationId xmlns:a16="http://schemas.microsoft.com/office/drawing/2014/main" id="{4C254A79-3D25-D7B9-E2F8-3CDA62D15898}"/>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28" name="TextBox 27">
                  <a:extLst>
                    <a:ext uri="{FF2B5EF4-FFF2-40B4-BE49-F238E27FC236}">
                      <a16:creationId xmlns:a16="http://schemas.microsoft.com/office/drawing/2014/main" id="{37DB8459-4E12-6BE0-5D09-678DCF5DB623}"/>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pic>
            <p:nvPicPr>
              <p:cNvPr id="25" name="Picture 24">
                <a:extLst>
                  <a:ext uri="{FF2B5EF4-FFF2-40B4-BE49-F238E27FC236}">
                    <a16:creationId xmlns:a16="http://schemas.microsoft.com/office/drawing/2014/main" id="{F89071E1-3381-89DE-798B-84432E0854F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30" name="Picture 29">
              <a:extLst>
                <a:ext uri="{FF2B5EF4-FFF2-40B4-BE49-F238E27FC236}">
                  <a16:creationId xmlns:a16="http://schemas.microsoft.com/office/drawing/2014/main" id="{72E9A734-BC2B-DBD0-7594-A8E75E7092B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11033348" y="1501074"/>
              <a:ext cx="254000" cy="215900"/>
            </a:xfrm>
            <a:prstGeom prst="rect">
              <a:avLst/>
            </a:prstGeom>
          </p:spPr>
        </p:pic>
        <p:pic>
          <p:nvPicPr>
            <p:cNvPr id="31" name="Picture 30">
              <a:extLst>
                <a:ext uri="{FF2B5EF4-FFF2-40B4-BE49-F238E27FC236}">
                  <a16:creationId xmlns:a16="http://schemas.microsoft.com/office/drawing/2014/main" id="{0903B2C5-868E-41DE-FC65-962F9E9AF00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471274" y="3314273"/>
              <a:ext cx="441227" cy="202229"/>
            </a:xfrm>
            <a:prstGeom prst="rect">
              <a:avLst/>
            </a:prstGeom>
          </p:spPr>
        </p:pic>
        <p:cxnSp>
          <p:nvCxnSpPr>
            <p:cNvPr id="33" name="Straight Connector 32">
              <a:extLst>
                <a:ext uri="{FF2B5EF4-FFF2-40B4-BE49-F238E27FC236}">
                  <a16:creationId xmlns:a16="http://schemas.microsoft.com/office/drawing/2014/main" id="{8BE2D749-89B3-52FD-8395-560D967B31A0}"/>
                </a:ext>
              </a:extLst>
            </p:cNvPr>
            <p:cNvCxnSpPr>
              <a:cxnSpLocks/>
            </p:cNvCxnSpPr>
            <p:nvPr/>
          </p:nvCxnSpPr>
          <p:spPr>
            <a:xfrm>
              <a:off x="8731371" y="2340430"/>
              <a:ext cx="2743200" cy="0"/>
            </a:xfrm>
            <a:prstGeom prst="line">
              <a:avLst/>
            </a:prstGeom>
            <a:ln w="25400">
              <a:solidFill>
                <a:srgbClr val="D8E16A"/>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AB2B37C-FA07-D0E5-E47C-AEBD3A057730}"/>
                </a:ext>
              </a:extLst>
            </p:cNvPr>
            <p:cNvCxnSpPr>
              <a:cxnSpLocks/>
            </p:cNvCxnSpPr>
            <p:nvPr/>
          </p:nvCxnSpPr>
          <p:spPr>
            <a:xfrm>
              <a:off x="8731371" y="3657600"/>
              <a:ext cx="2743200" cy="0"/>
            </a:xfrm>
            <a:prstGeom prst="line">
              <a:avLst/>
            </a:prstGeom>
            <a:ln w="25400">
              <a:solidFill>
                <a:srgbClr val="D8E16A"/>
              </a:solidFill>
            </a:ln>
          </p:spPr>
          <p:style>
            <a:lnRef idx="3">
              <a:schemeClr val="dk1"/>
            </a:lnRef>
            <a:fillRef idx="0">
              <a:schemeClr val="dk1"/>
            </a:fillRef>
            <a:effectRef idx="2">
              <a:schemeClr val="dk1"/>
            </a:effectRef>
            <a:fontRef idx="minor">
              <a:schemeClr val="tx1"/>
            </a:fontRef>
          </p:style>
        </p:cxnSp>
        <p:pic>
          <p:nvPicPr>
            <p:cNvPr id="37" name="Picture 36">
              <a:extLst>
                <a:ext uri="{FF2B5EF4-FFF2-40B4-BE49-F238E27FC236}">
                  <a16:creationId xmlns:a16="http://schemas.microsoft.com/office/drawing/2014/main" id="{85B0B182-59F3-C9C1-FFE1-4C98FA013A02}"/>
                </a:ext>
              </a:extLst>
            </p:cNvPr>
            <p:cNvPicPr>
              <a:picLocks noChangeAspect="1"/>
            </p:cNvPicPr>
            <p:nvPr/>
          </p:nvPicPr>
          <p:blipFill>
            <a:blip r:embed="rId18">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5400000">
              <a:off x="10918979" y="2572928"/>
              <a:ext cx="482739" cy="221255"/>
            </a:xfrm>
            <a:prstGeom prst="rect">
              <a:avLst/>
            </a:prstGeom>
          </p:spPr>
        </p:pic>
        <p:pic>
          <p:nvPicPr>
            <p:cNvPr id="5" name="Picture 4">
              <a:extLst>
                <a:ext uri="{FF2B5EF4-FFF2-40B4-BE49-F238E27FC236}">
                  <a16:creationId xmlns:a16="http://schemas.microsoft.com/office/drawing/2014/main" id="{C49314C0-7747-FDD5-F878-B544D6409509}"/>
                </a:ext>
              </a:extLst>
            </p:cNvPr>
            <p:cNvPicPr>
              <a:picLocks noChangeAspect="1"/>
            </p:cNvPicPr>
            <p:nvPr/>
          </p:nvPicPr>
          <p:blipFill>
            <a:blip r:embed="rId18">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5400000">
              <a:off x="8984752" y="2675508"/>
              <a:ext cx="482739" cy="221255"/>
            </a:xfrm>
            <a:prstGeom prst="rect">
              <a:avLst/>
            </a:prstGeom>
          </p:spPr>
        </p:pic>
        <p:pic>
          <p:nvPicPr>
            <p:cNvPr id="11" name="Picture 10">
              <a:extLst>
                <a:ext uri="{FF2B5EF4-FFF2-40B4-BE49-F238E27FC236}">
                  <a16:creationId xmlns:a16="http://schemas.microsoft.com/office/drawing/2014/main" id="{14A530BC-72C3-7CAE-9DAA-7883AF4E060A}"/>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0462804" y="3314273"/>
              <a:ext cx="441227" cy="202229"/>
            </a:xfrm>
            <a:prstGeom prst="rect">
              <a:avLst/>
            </a:prstGeom>
          </p:spPr>
        </p:pic>
        <p:pic>
          <p:nvPicPr>
            <p:cNvPr id="32" name="Picture 31">
              <a:extLst>
                <a:ext uri="{FF2B5EF4-FFF2-40B4-BE49-F238E27FC236}">
                  <a16:creationId xmlns:a16="http://schemas.microsoft.com/office/drawing/2014/main" id="{E798E1C8-33E0-E3D2-542C-71415285487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9874399" y="2973075"/>
              <a:ext cx="626508" cy="751810"/>
            </a:xfrm>
            <a:prstGeom prst="rect">
              <a:avLst/>
            </a:prstGeom>
          </p:spPr>
        </p:pic>
        <p:sp>
          <p:nvSpPr>
            <p:cNvPr id="36" name="TextBox 35">
              <a:extLst>
                <a:ext uri="{FF2B5EF4-FFF2-40B4-BE49-F238E27FC236}">
                  <a16:creationId xmlns:a16="http://schemas.microsoft.com/office/drawing/2014/main" id="{B6FF9635-0B10-0BC3-6A33-DD84BC64E73E}"/>
                </a:ext>
              </a:extLst>
            </p:cNvPr>
            <p:cNvSpPr txBox="1"/>
            <p:nvPr/>
          </p:nvSpPr>
          <p:spPr>
            <a:xfrm>
              <a:off x="9762111" y="3429000"/>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EBM</a:t>
              </a:r>
            </a:p>
          </p:txBody>
        </p:sp>
      </p:grpSp>
      <p:grpSp>
        <p:nvGrpSpPr>
          <p:cNvPr id="73" name="Group 72">
            <a:extLst>
              <a:ext uri="{FF2B5EF4-FFF2-40B4-BE49-F238E27FC236}">
                <a16:creationId xmlns:a16="http://schemas.microsoft.com/office/drawing/2014/main" id="{5FC85685-8F6A-9164-F3EF-6B6E0396E363}"/>
              </a:ext>
            </a:extLst>
          </p:cNvPr>
          <p:cNvGrpSpPr/>
          <p:nvPr/>
        </p:nvGrpSpPr>
        <p:grpSpPr>
          <a:xfrm>
            <a:off x="9060962" y="4467656"/>
            <a:ext cx="2397274" cy="706608"/>
            <a:chOff x="7880874" y="4172910"/>
            <a:chExt cx="2397274" cy="706608"/>
          </a:xfrm>
        </p:grpSpPr>
        <p:pic>
          <p:nvPicPr>
            <p:cNvPr id="40" name="Picture 39">
              <a:extLst>
                <a:ext uri="{FF2B5EF4-FFF2-40B4-BE49-F238E27FC236}">
                  <a16:creationId xmlns:a16="http://schemas.microsoft.com/office/drawing/2014/main" id="{AFB405AF-B392-2492-63EB-284CB6A05382}"/>
                </a:ext>
              </a:extLst>
            </p:cNvPr>
            <p:cNvPicPr>
              <a:picLocks noChangeAspect="1"/>
            </p:cNvPicPr>
            <p:nvPr/>
          </p:nvPicPr>
          <p:blipFill>
            <a:blip r:embed="rId10"/>
            <a:stretch>
              <a:fillRect/>
            </a:stretch>
          </p:blipFill>
          <p:spPr>
            <a:xfrm>
              <a:off x="7880874" y="4399214"/>
              <a:ext cx="393700" cy="254000"/>
            </a:xfrm>
            <a:prstGeom prst="rect">
              <a:avLst/>
            </a:prstGeom>
          </p:spPr>
        </p:pic>
        <p:grpSp>
          <p:nvGrpSpPr>
            <p:cNvPr id="41" name="Group 40">
              <a:extLst>
                <a:ext uri="{FF2B5EF4-FFF2-40B4-BE49-F238E27FC236}">
                  <a16:creationId xmlns:a16="http://schemas.microsoft.com/office/drawing/2014/main" id="{FF878729-FDA5-6E03-EF11-CB333C143C82}"/>
                </a:ext>
              </a:extLst>
            </p:cNvPr>
            <p:cNvGrpSpPr/>
            <p:nvPr/>
          </p:nvGrpSpPr>
          <p:grpSpPr>
            <a:xfrm>
              <a:off x="8593908" y="4172910"/>
              <a:ext cx="588840" cy="706608"/>
              <a:chOff x="8663199" y="1504525"/>
              <a:chExt cx="588840" cy="706608"/>
            </a:xfrm>
          </p:grpSpPr>
          <p:pic>
            <p:nvPicPr>
              <p:cNvPr id="42" name="Picture 41">
                <a:extLst>
                  <a:ext uri="{FF2B5EF4-FFF2-40B4-BE49-F238E27FC236}">
                    <a16:creationId xmlns:a16="http://schemas.microsoft.com/office/drawing/2014/main" id="{397B46FF-F059-A752-90E8-AB814E775F7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43" name="TextBox 42">
                <a:extLst>
                  <a:ext uri="{FF2B5EF4-FFF2-40B4-BE49-F238E27FC236}">
                    <a16:creationId xmlns:a16="http://schemas.microsoft.com/office/drawing/2014/main" id="{92730932-2873-6E7A-5483-B6C233D66C7D}"/>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PBM</a:t>
                </a:r>
              </a:p>
            </p:txBody>
          </p:sp>
        </p:grpSp>
        <p:grpSp>
          <p:nvGrpSpPr>
            <p:cNvPr id="44" name="Group 43">
              <a:extLst>
                <a:ext uri="{FF2B5EF4-FFF2-40B4-BE49-F238E27FC236}">
                  <a16:creationId xmlns:a16="http://schemas.microsoft.com/office/drawing/2014/main" id="{7DA5E054-8A96-DA7E-0876-E77213F36404}"/>
                </a:ext>
              </a:extLst>
            </p:cNvPr>
            <p:cNvGrpSpPr/>
            <p:nvPr/>
          </p:nvGrpSpPr>
          <p:grpSpPr>
            <a:xfrm>
              <a:off x="9689308" y="4172910"/>
              <a:ext cx="588840" cy="706608"/>
              <a:chOff x="9772140" y="2995745"/>
              <a:chExt cx="588840" cy="706608"/>
            </a:xfrm>
          </p:grpSpPr>
          <p:grpSp>
            <p:nvGrpSpPr>
              <p:cNvPr id="45" name="Group 44">
                <a:extLst>
                  <a:ext uri="{FF2B5EF4-FFF2-40B4-BE49-F238E27FC236}">
                    <a16:creationId xmlns:a16="http://schemas.microsoft.com/office/drawing/2014/main" id="{C4F5E52A-FA6E-A5E3-6BB3-FF940A323566}"/>
                  </a:ext>
                </a:extLst>
              </p:cNvPr>
              <p:cNvGrpSpPr/>
              <p:nvPr/>
            </p:nvGrpSpPr>
            <p:grpSpPr>
              <a:xfrm>
                <a:off x="9772140" y="2995745"/>
                <a:ext cx="588840" cy="706608"/>
                <a:chOff x="8663199" y="1504525"/>
                <a:chExt cx="588840" cy="706608"/>
              </a:xfrm>
            </p:grpSpPr>
            <p:pic>
              <p:nvPicPr>
                <p:cNvPr id="47" name="Picture 46">
                  <a:extLst>
                    <a:ext uri="{FF2B5EF4-FFF2-40B4-BE49-F238E27FC236}">
                      <a16:creationId xmlns:a16="http://schemas.microsoft.com/office/drawing/2014/main" id="{EC2DC6B6-7E92-A9A5-DD77-B57A7A10D294}"/>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48" name="TextBox 47">
                  <a:extLst>
                    <a:ext uri="{FF2B5EF4-FFF2-40B4-BE49-F238E27FC236}">
                      <a16:creationId xmlns:a16="http://schemas.microsoft.com/office/drawing/2014/main" id="{84990BA5-65B1-B642-8EB0-00BDF1DE327A}"/>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PBM</a:t>
                  </a:r>
                </a:p>
              </p:txBody>
            </p:sp>
          </p:grpSp>
          <p:pic>
            <p:nvPicPr>
              <p:cNvPr id="46" name="Picture 45">
                <a:extLst>
                  <a:ext uri="{FF2B5EF4-FFF2-40B4-BE49-F238E27FC236}">
                    <a16:creationId xmlns:a16="http://schemas.microsoft.com/office/drawing/2014/main" id="{78985784-F8F4-4077-371C-1FB82F7276E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49" name="Picture 48">
              <a:extLst>
                <a:ext uri="{FF2B5EF4-FFF2-40B4-BE49-F238E27FC236}">
                  <a16:creationId xmlns:a16="http://schemas.microsoft.com/office/drawing/2014/main" id="{6A7774E8-3FF7-9E5F-AE55-5F7A08E66C6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8307241" y="4418264"/>
              <a:ext cx="254000" cy="215900"/>
            </a:xfrm>
            <a:prstGeom prst="rect">
              <a:avLst/>
            </a:prstGeom>
          </p:spPr>
        </p:pic>
        <p:pic>
          <p:nvPicPr>
            <p:cNvPr id="50" name="Picture 49">
              <a:extLst>
                <a:ext uri="{FF2B5EF4-FFF2-40B4-BE49-F238E27FC236}">
                  <a16:creationId xmlns:a16="http://schemas.microsoft.com/office/drawing/2014/main" id="{1E9D4AF4-74EB-9250-C5DD-3BFE592FDFC4}"/>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215415" y="4425100"/>
              <a:ext cx="441227" cy="202229"/>
            </a:xfrm>
            <a:prstGeom prst="rect">
              <a:avLst/>
            </a:prstGeom>
          </p:spPr>
        </p:pic>
      </p:grpSp>
      <p:grpSp>
        <p:nvGrpSpPr>
          <p:cNvPr id="74" name="Group 73">
            <a:extLst>
              <a:ext uri="{FF2B5EF4-FFF2-40B4-BE49-F238E27FC236}">
                <a16:creationId xmlns:a16="http://schemas.microsoft.com/office/drawing/2014/main" id="{8E9EA472-B65A-B3A9-ADF8-F106460CEC87}"/>
              </a:ext>
            </a:extLst>
          </p:cNvPr>
          <p:cNvGrpSpPr/>
          <p:nvPr/>
        </p:nvGrpSpPr>
        <p:grpSpPr>
          <a:xfrm>
            <a:off x="9060962" y="5315442"/>
            <a:ext cx="2397274" cy="706608"/>
            <a:chOff x="7931620" y="5020696"/>
            <a:chExt cx="2397274" cy="706608"/>
          </a:xfrm>
        </p:grpSpPr>
        <p:pic>
          <p:nvPicPr>
            <p:cNvPr id="62" name="Picture 61">
              <a:extLst>
                <a:ext uri="{FF2B5EF4-FFF2-40B4-BE49-F238E27FC236}">
                  <a16:creationId xmlns:a16="http://schemas.microsoft.com/office/drawing/2014/main" id="{89F997F1-92D4-64A3-F50E-B9AF13CC0B3B}"/>
                </a:ext>
              </a:extLst>
            </p:cNvPr>
            <p:cNvPicPr>
              <a:picLocks noChangeAspect="1"/>
            </p:cNvPicPr>
            <p:nvPr/>
          </p:nvPicPr>
          <p:blipFill>
            <a:blip r:embed="rId10"/>
            <a:stretch>
              <a:fillRect/>
            </a:stretch>
          </p:blipFill>
          <p:spPr>
            <a:xfrm>
              <a:off x="7931620" y="5247000"/>
              <a:ext cx="393700" cy="254000"/>
            </a:xfrm>
            <a:prstGeom prst="rect">
              <a:avLst/>
            </a:prstGeom>
          </p:spPr>
        </p:pic>
        <p:grpSp>
          <p:nvGrpSpPr>
            <p:cNvPr id="63" name="Group 62">
              <a:extLst>
                <a:ext uri="{FF2B5EF4-FFF2-40B4-BE49-F238E27FC236}">
                  <a16:creationId xmlns:a16="http://schemas.microsoft.com/office/drawing/2014/main" id="{D11EA375-9E5A-5157-47DE-139F0F78C2B3}"/>
                </a:ext>
              </a:extLst>
            </p:cNvPr>
            <p:cNvGrpSpPr/>
            <p:nvPr/>
          </p:nvGrpSpPr>
          <p:grpSpPr>
            <a:xfrm>
              <a:off x="8644654" y="5020696"/>
              <a:ext cx="588840" cy="706608"/>
              <a:chOff x="8663199" y="1504525"/>
              <a:chExt cx="588840" cy="706608"/>
            </a:xfrm>
          </p:grpSpPr>
          <p:pic>
            <p:nvPicPr>
              <p:cNvPr id="64" name="Picture 63">
                <a:extLst>
                  <a:ext uri="{FF2B5EF4-FFF2-40B4-BE49-F238E27FC236}">
                    <a16:creationId xmlns:a16="http://schemas.microsoft.com/office/drawing/2014/main" id="{7DCB5AB7-6A4A-EE6B-B518-25D0229D43B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65" name="TextBox 64">
                <a:extLst>
                  <a:ext uri="{FF2B5EF4-FFF2-40B4-BE49-F238E27FC236}">
                    <a16:creationId xmlns:a16="http://schemas.microsoft.com/office/drawing/2014/main" id="{25DAE023-56EC-8A63-33E5-BA13D780A641}"/>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ECM</a:t>
                </a:r>
              </a:p>
            </p:txBody>
          </p:sp>
        </p:grpSp>
        <p:grpSp>
          <p:nvGrpSpPr>
            <p:cNvPr id="66" name="Group 65">
              <a:extLst>
                <a:ext uri="{FF2B5EF4-FFF2-40B4-BE49-F238E27FC236}">
                  <a16:creationId xmlns:a16="http://schemas.microsoft.com/office/drawing/2014/main" id="{FBE301C5-708A-28CD-F36C-E168E029C343}"/>
                </a:ext>
              </a:extLst>
            </p:cNvPr>
            <p:cNvGrpSpPr/>
            <p:nvPr/>
          </p:nvGrpSpPr>
          <p:grpSpPr>
            <a:xfrm>
              <a:off x="9740054" y="5020696"/>
              <a:ext cx="588840" cy="706608"/>
              <a:chOff x="9772140" y="2995745"/>
              <a:chExt cx="588840" cy="706608"/>
            </a:xfrm>
          </p:grpSpPr>
          <p:grpSp>
            <p:nvGrpSpPr>
              <p:cNvPr id="67" name="Group 66">
                <a:extLst>
                  <a:ext uri="{FF2B5EF4-FFF2-40B4-BE49-F238E27FC236}">
                    <a16:creationId xmlns:a16="http://schemas.microsoft.com/office/drawing/2014/main" id="{1C9DB4C6-C7C5-330C-0151-4018805B61EB}"/>
                  </a:ext>
                </a:extLst>
              </p:cNvPr>
              <p:cNvGrpSpPr/>
              <p:nvPr/>
            </p:nvGrpSpPr>
            <p:grpSpPr>
              <a:xfrm>
                <a:off x="9772140" y="2995745"/>
                <a:ext cx="588840" cy="706608"/>
                <a:chOff x="8663199" y="1504525"/>
                <a:chExt cx="588840" cy="706608"/>
              </a:xfrm>
            </p:grpSpPr>
            <p:pic>
              <p:nvPicPr>
                <p:cNvPr id="69" name="Picture 68">
                  <a:extLst>
                    <a:ext uri="{FF2B5EF4-FFF2-40B4-BE49-F238E27FC236}">
                      <a16:creationId xmlns:a16="http://schemas.microsoft.com/office/drawing/2014/main" id="{3861B5BF-9A23-5916-E7A2-F8A41ADEE469}"/>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8663199" y="1504525"/>
                  <a:ext cx="588840" cy="706608"/>
                </a:xfrm>
                <a:prstGeom prst="rect">
                  <a:avLst/>
                </a:prstGeom>
              </p:spPr>
            </p:pic>
            <p:sp>
              <p:nvSpPr>
                <p:cNvPr id="70" name="TextBox 69">
                  <a:extLst>
                    <a:ext uri="{FF2B5EF4-FFF2-40B4-BE49-F238E27FC236}">
                      <a16:creationId xmlns:a16="http://schemas.microsoft.com/office/drawing/2014/main" id="{39FD9C86-6FEB-3CFC-861C-544BE91E69F4}"/>
                    </a:ext>
                  </a:extLst>
                </p:cNvPr>
                <p:cNvSpPr txBox="1"/>
                <p:nvPr/>
              </p:nvSpPr>
              <p:spPr>
                <a:xfrm>
                  <a:off x="8663200" y="1949523"/>
                  <a:ext cx="588839"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ECM</a:t>
                  </a:r>
                </a:p>
              </p:txBody>
            </p:sp>
          </p:grpSp>
          <p:pic>
            <p:nvPicPr>
              <p:cNvPr id="68" name="Picture 67">
                <a:extLst>
                  <a:ext uri="{FF2B5EF4-FFF2-40B4-BE49-F238E27FC236}">
                    <a16:creationId xmlns:a16="http://schemas.microsoft.com/office/drawing/2014/main" id="{7A15B148-C2C5-36D7-23BE-F7A8672A00A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9869710" y="3222049"/>
                <a:ext cx="393700" cy="254000"/>
              </a:xfrm>
              <a:prstGeom prst="rect">
                <a:avLst/>
              </a:prstGeom>
            </p:spPr>
          </p:pic>
        </p:grpSp>
        <p:pic>
          <p:nvPicPr>
            <p:cNvPr id="71" name="Picture 70">
              <a:extLst>
                <a:ext uri="{FF2B5EF4-FFF2-40B4-BE49-F238E27FC236}">
                  <a16:creationId xmlns:a16="http://schemas.microsoft.com/office/drawing/2014/main" id="{A51A548C-723F-24EA-83B1-AE7BE4C54457}"/>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8357987" y="5266050"/>
              <a:ext cx="254000" cy="215900"/>
            </a:xfrm>
            <a:prstGeom prst="rect">
              <a:avLst/>
            </a:prstGeom>
          </p:spPr>
        </p:pic>
        <p:pic>
          <p:nvPicPr>
            <p:cNvPr id="72" name="Picture 71">
              <a:extLst>
                <a:ext uri="{FF2B5EF4-FFF2-40B4-BE49-F238E27FC236}">
                  <a16:creationId xmlns:a16="http://schemas.microsoft.com/office/drawing/2014/main" id="{6EA7518F-4391-D44A-97FF-16A15C4C8CF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9266161" y="5272886"/>
              <a:ext cx="441227" cy="202229"/>
            </a:xfrm>
            <a:prstGeom prst="rect">
              <a:avLst/>
            </a:prstGeom>
          </p:spPr>
        </p:pic>
      </p:grpSp>
      <p:sp>
        <p:nvSpPr>
          <p:cNvPr id="4" name="Right Brace 3">
            <a:extLst>
              <a:ext uri="{FF2B5EF4-FFF2-40B4-BE49-F238E27FC236}">
                <a16:creationId xmlns:a16="http://schemas.microsoft.com/office/drawing/2014/main" id="{6A7F91E2-8914-9E88-B323-52B724BBE2B6}"/>
              </a:ext>
            </a:extLst>
          </p:cNvPr>
          <p:cNvSpPr/>
          <p:nvPr/>
        </p:nvSpPr>
        <p:spPr>
          <a:xfrm>
            <a:off x="11476904" y="1196463"/>
            <a:ext cx="160997" cy="2652962"/>
          </a:xfrm>
          <a:prstGeom prst="rightBrace">
            <a:avLst>
              <a:gd name="adj1" fmla="val 4688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endParaRPr>
          </a:p>
        </p:txBody>
      </p:sp>
      <p:sp>
        <p:nvSpPr>
          <p:cNvPr id="12" name="TextBox 11">
            <a:extLst>
              <a:ext uri="{FF2B5EF4-FFF2-40B4-BE49-F238E27FC236}">
                <a16:creationId xmlns:a16="http://schemas.microsoft.com/office/drawing/2014/main" id="{8D91E3C7-1CC5-6DB8-659D-F00415DC593C}"/>
              </a:ext>
            </a:extLst>
          </p:cNvPr>
          <p:cNvSpPr txBox="1"/>
          <p:nvPr/>
        </p:nvSpPr>
        <p:spPr>
          <a:xfrm rot="5400000">
            <a:off x="11123198" y="2289772"/>
            <a:ext cx="1464251" cy="466344"/>
          </a:xfrm>
          <a:prstGeom prst="rect">
            <a:avLst/>
          </a:prstGeom>
          <a:noFill/>
        </p:spPr>
        <p:txBody>
          <a:bodyPr wrap="square" rtlCol="0">
            <a:spAutoFit/>
          </a:bodyPr>
          <a:lstStyle/>
          <a:p>
            <a:pPr algn="ctr"/>
            <a:r>
              <a:rPr lang="en-US" sz="1200" dirty="0"/>
              <a:t>Also occurs with VEGFR1</a:t>
            </a:r>
          </a:p>
        </p:txBody>
      </p:sp>
      <p:sp>
        <p:nvSpPr>
          <p:cNvPr id="35" name="TextBox 34">
            <a:extLst>
              <a:ext uri="{FF2B5EF4-FFF2-40B4-BE49-F238E27FC236}">
                <a16:creationId xmlns:a16="http://schemas.microsoft.com/office/drawing/2014/main" id="{4701C84E-EDD8-AD50-E1D0-940B36AF35DF}"/>
              </a:ext>
            </a:extLst>
          </p:cNvPr>
          <p:cNvSpPr txBox="1"/>
          <p:nvPr/>
        </p:nvSpPr>
        <p:spPr>
          <a:xfrm>
            <a:off x="3775166" y="2274838"/>
            <a:ext cx="4641668" cy="2308324"/>
          </a:xfrm>
          <a:prstGeom prst="rect">
            <a:avLst/>
          </a:prstGeom>
          <a:solidFill>
            <a:schemeClr val="bg2"/>
          </a:solidFill>
          <a:ln w="38100">
            <a:solidFill>
              <a:schemeClr val="accent5"/>
            </a:solidFill>
          </a:ln>
        </p:spPr>
        <p:txBody>
          <a:bodyPr wrap="square" rtlCol="0">
            <a:spAutoFit/>
          </a:bodyPr>
          <a:lstStyle/>
          <a:p>
            <a:endParaRPr lang="en-US" dirty="0"/>
          </a:p>
          <a:p>
            <a:endParaRPr lang="en-US" dirty="0"/>
          </a:p>
          <a:p>
            <a:pPr algn="ctr"/>
            <a:r>
              <a:rPr lang="en-US" sz="2400" dirty="0"/>
              <a:t>21 ODEs</a:t>
            </a:r>
          </a:p>
          <a:p>
            <a:pPr algn="ctr"/>
            <a:r>
              <a:rPr lang="en-US" sz="2400" dirty="0"/>
              <a:t>60 Parameters</a:t>
            </a:r>
          </a:p>
          <a:p>
            <a:pPr algn="ctr"/>
            <a:r>
              <a:rPr lang="en-US" sz="2400" dirty="0"/>
              <a:t>Implemented in </a:t>
            </a:r>
            <a:r>
              <a:rPr lang="en-US" sz="2400" dirty="0" err="1"/>
              <a:t>Matlab</a:t>
            </a:r>
            <a:endParaRPr lang="en-US" sz="2400" dirty="0"/>
          </a:p>
          <a:p>
            <a:endParaRPr lang="en-US" dirty="0"/>
          </a:p>
          <a:p>
            <a:endParaRPr lang="en-US" dirty="0"/>
          </a:p>
        </p:txBody>
      </p:sp>
      <p:grpSp>
        <p:nvGrpSpPr>
          <p:cNvPr id="39" name="Group 38">
            <a:extLst>
              <a:ext uri="{FF2B5EF4-FFF2-40B4-BE49-F238E27FC236}">
                <a16:creationId xmlns:a16="http://schemas.microsoft.com/office/drawing/2014/main" id="{E2E91A85-8919-0616-030E-2479A7BA8335}"/>
              </a:ext>
            </a:extLst>
          </p:cNvPr>
          <p:cNvGrpSpPr/>
          <p:nvPr/>
        </p:nvGrpSpPr>
        <p:grpSpPr>
          <a:xfrm>
            <a:off x="202291" y="1197943"/>
            <a:ext cx="1395390" cy="5331752"/>
            <a:chOff x="202291" y="1028225"/>
            <a:chExt cx="1395390" cy="5331752"/>
          </a:xfrm>
        </p:grpSpPr>
        <p:pic>
          <p:nvPicPr>
            <p:cNvPr id="51" name="Picture 50">
              <a:extLst>
                <a:ext uri="{FF2B5EF4-FFF2-40B4-BE49-F238E27FC236}">
                  <a16:creationId xmlns:a16="http://schemas.microsoft.com/office/drawing/2014/main" id="{3D8FB4FB-CEC5-2E56-D7FC-446A73A974B1}"/>
                </a:ext>
              </a:extLst>
            </p:cNvPr>
            <p:cNvPicPr>
              <a:picLocks noChangeAspect="1"/>
            </p:cNvPicPr>
            <p:nvPr/>
          </p:nvPicPr>
          <p:blipFill rotWithShape="1">
            <a:blip r:embed="rId21"/>
            <a:srcRect l="17367" r="11066"/>
            <a:stretch/>
          </p:blipFill>
          <p:spPr>
            <a:xfrm>
              <a:off x="264936" y="2964486"/>
              <a:ext cx="463550" cy="1117600"/>
            </a:xfrm>
            <a:prstGeom prst="rect">
              <a:avLst/>
            </a:prstGeom>
          </p:spPr>
        </p:pic>
        <p:pic>
          <p:nvPicPr>
            <p:cNvPr id="52" name="Picture 51">
              <a:extLst>
                <a:ext uri="{FF2B5EF4-FFF2-40B4-BE49-F238E27FC236}">
                  <a16:creationId xmlns:a16="http://schemas.microsoft.com/office/drawing/2014/main" id="{36565B29-5336-20F7-3263-2FD5994C917C}"/>
                </a:ext>
              </a:extLst>
            </p:cNvPr>
            <p:cNvPicPr>
              <a:picLocks noChangeAspect="1"/>
            </p:cNvPicPr>
            <p:nvPr/>
          </p:nvPicPr>
          <p:blipFill rotWithShape="1">
            <a:blip r:embed="rId22"/>
            <a:srcRect l="22341"/>
            <a:stretch/>
          </p:blipFill>
          <p:spPr>
            <a:xfrm>
              <a:off x="264936" y="1806512"/>
              <a:ext cx="463550" cy="1117600"/>
            </a:xfrm>
            <a:prstGeom prst="rect">
              <a:avLst/>
            </a:prstGeom>
          </p:spPr>
        </p:pic>
        <p:pic>
          <p:nvPicPr>
            <p:cNvPr id="53" name="Picture 52">
              <a:extLst>
                <a:ext uri="{FF2B5EF4-FFF2-40B4-BE49-F238E27FC236}">
                  <a16:creationId xmlns:a16="http://schemas.microsoft.com/office/drawing/2014/main" id="{D7C1D187-0D81-B1F9-BDBE-37D1C170638B}"/>
                </a:ext>
              </a:extLst>
            </p:cNvPr>
            <p:cNvPicPr>
              <a:picLocks noChangeAspect="1"/>
            </p:cNvPicPr>
            <p:nvPr/>
          </p:nvPicPr>
          <p:blipFill>
            <a:blip r:embed="rId23"/>
            <a:stretch>
              <a:fillRect/>
            </a:stretch>
          </p:blipFill>
          <p:spPr>
            <a:xfrm>
              <a:off x="344311" y="4122460"/>
              <a:ext cx="304800" cy="698500"/>
            </a:xfrm>
            <a:prstGeom prst="rect">
              <a:avLst/>
            </a:prstGeom>
          </p:spPr>
        </p:pic>
        <p:pic>
          <p:nvPicPr>
            <p:cNvPr id="54" name="Picture 53">
              <a:extLst>
                <a:ext uri="{FF2B5EF4-FFF2-40B4-BE49-F238E27FC236}">
                  <a16:creationId xmlns:a16="http://schemas.microsoft.com/office/drawing/2014/main" id="{683DBA94-E555-2C7F-F9A4-08EC6CEED316}"/>
                </a:ext>
              </a:extLst>
            </p:cNvPr>
            <p:cNvPicPr>
              <a:picLocks noChangeAspect="1"/>
            </p:cNvPicPr>
            <p:nvPr/>
          </p:nvPicPr>
          <p:blipFill>
            <a:blip r:embed="rId24"/>
            <a:stretch>
              <a:fillRect/>
            </a:stretch>
          </p:blipFill>
          <p:spPr>
            <a:xfrm>
              <a:off x="355004" y="4861334"/>
              <a:ext cx="283414" cy="751663"/>
            </a:xfrm>
            <a:prstGeom prst="rect">
              <a:avLst/>
            </a:prstGeom>
          </p:spPr>
        </p:pic>
        <p:pic>
          <p:nvPicPr>
            <p:cNvPr id="55" name="Picture 54">
              <a:extLst>
                <a:ext uri="{FF2B5EF4-FFF2-40B4-BE49-F238E27FC236}">
                  <a16:creationId xmlns:a16="http://schemas.microsoft.com/office/drawing/2014/main" id="{F3B35104-3D83-A430-D262-119EC24EEAE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60128" y1="61111" x2="75000" y2="77778"/>
                          <a14:foregroundMark x1="51453" y1="51389" x2="60128" y2="61111"/>
                          <a14:foregroundMark x1="26667" y1="23611" x2="51453" y2="51389"/>
                          <a14:foregroundMark x1="53889" y1="51389" x2="28333" y2="19444"/>
                          <a14:foregroundMark x1="61666" y1="61111" x2="53889" y2="51389"/>
                          <a14:foregroundMark x1="75000" y1="77778" x2="61666" y2="61111"/>
                          <a14:backgroundMark x1="40000" y1="61111" x2="40000" y2="61111"/>
                          <a14:backgroundMark x1="71667" y1="51389" x2="71667" y2="51389"/>
                        </a14:backgroundRemoval>
                      </a14:imgEffect>
                    </a14:imgLayer>
                  </a14:imgProps>
                </a:ext>
              </a:extLst>
            </a:blip>
            <a:stretch>
              <a:fillRect/>
            </a:stretch>
          </p:blipFill>
          <p:spPr>
            <a:xfrm>
              <a:off x="202291" y="5653369"/>
              <a:ext cx="588840" cy="706608"/>
            </a:xfrm>
            <a:prstGeom prst="rect">
              <a:avLst/>
            </a:prstGeom>
          </p:spPr>
        </p:pic>
        <p:sp>
          <p:nvSpPr>
            <p:cNvPr id="56" name="TextBox 55">
              <a:extLst>
                <a:ext uri="{FF2B5EF4-FFF2-40B4-BE49-F238E27FC236}">
                  <a16:creationId xmlns:a16="http://schemas.microsoft.com/office/drawing/2014/main" id="{4A3DD248-7903-ABB4-2803-B1BCCF218442}"/>
                </a:ext>
              </a:extLst>
            </p:cNvPr>
            <p:cNvSpPr txBox="1"/>
            <p:nvPr/>
          </p:nvSpPr>
          <p:spPr>
            <a:xfrm>
              <a:off x="211414" y="1028225"/>
              <a:ext cx="1034143" cy="370054"/>
            </a:xfrm>
            <a:prstGeom prst="rect">
              <a:avLst/>
            </a:prstGeom>
            <a:noFill/>
          </p:spPr>
          <p:txBody>
            <a:bodyPr wrap="square" rtlCol="0">
              <a:spAutoFit/>
            </a:bodyPr>
            <a:lstStyle/>
            <a:p>
              <a:r>
                <a:rPr lang="en-US" dirty="0"/>
                <a:t>Key:</a:t>
              </a:r>
            </a:p>
          </p:txBody>
        </p:sp>
        <p:sp>
          <p:nvSpPr>
            <p:cNvPr id="57" name="TextBox 56">
              <a:extLst>
                <a:ext uri="{FF2B5EF4-FFF2-40B4-BE49-F238E27FC236}">
                  <a16:creationId xmlns:a16="http://schemas.microsoft.com/office/drawing/2014/main" id="{97902F86-69DE-3FA8-4A65-FBC0B9AC15DD}"/>
                </a:ext>
              </a:extLst>
            </p:cNvPr>
            <p:cNvSpPr txBox="1"/>
            <p:nvPr/>
          </p:nvSpPr>
          <p:spPr>
            <a:xfrm>
              <a:off x="681706" y="2211424"/>
              <a:ext cx="915975" cy="307777"/>
            </a:xfrm>
            <a:prstGeom prst="rect">
              <a:avLst/>
            </a:prstGeom>
            <a:noFill/>
          </p:spPr>
          <p:txBody>
            <a:bodyPr wrap="square" rtlCol="0">
              <a:spAutoFit/>
            </a:bodyPr>
            <a:lstStyle/>
            <a:p>
              <a:r>
                <a:rPr lang="en-US" sz="1400" dirty="0"/>
                <a:t>VEGFR1</a:t>
              </a:r>
            </a:p>
          </p:txBody>
        </p:sp>
        <p:sp>
          <p:nvSpPr>
            <p:cNvPr id="58" name="TextBox 57">
              <a:extLst>
                <a:ext uri="{FF2B5EF4-FFF2-40B4-BE49-F238E27FC236}">
                  <a16:creationId xmlns:a16="http://schemas.microsoft.com/office/drawing/2014/main" id="{4AC0CABA-5572-60A9-67F7-72D4AE03EC17}"/>
                </a:ext>
              </a:extLst>
            </p:cNvPr>
            <p:cNvSpPr txBox="1"/>
            <p:nvPr/>
          </p:nvSpPr>
          <p:spPr>
            <a:xfrm>
              <a:off x="681706" y="3369398"/>
              <a:ext cx="915975" cy="307777"/>
            </a:xfrm>
            <a:prstGeom prst="rect">
              <a:avLst/>
            </a:prstGeom>
            <a:noFill/>
          </p:spPr>
          <p:txBody>
            <a:bodyPr wrap="square" rtlCol="0">
              <a:spAutoFit/>
            </a:bodyPr>
            <a:lstStyle/>
            <a:p>
              <a:r>
                <a:rPr lang="en-US" sz="1400" dirty="0"/>
                <a:t>VEGFR2</a:t>
              </a:r>
            </a:p>
          </p:txBody>
        </p:sp>
        <p:sp>
          <p:nvSpPr>
            <p:cNvPr id="59" name="TextBox 58">
              <a:extLst>
                <a:ext uri="{FF2B5EF4-FFF2-40B4-BE49-F238E27FC236}">
                  <a16:creationId xmlns:a16="http://schemas.microsoft.com/office/drawing/2014/main" id="{6C956B3F-A4E5-A6B9-1BD9-BF687E58F4F9}"/>
                </a:ext>
              </a:extLst>
            </p:cNvPr>
            <p:cNvSpPr txBox="1"/>
            <p:nvPr/>
          </p:nvSpPr>
          <p:spPr>
            <a:xfrm>
              <a:off x="681707" y="5083277"/>
              <a:ext cx="704060" cy="307777"/>
            </a:xfrm>
            <a:prstGeom prst="rect">
              <a:avLst/>
            </a:prstGeom>
            <a:noFill/>
          </p:spPr>
          <p:txBody>
            <a:bodyPr wrap="square" rtlCol="0">
              <a:spAutoFit/>
            </a:bodyPr>
            <a:lstStyle/>
            <a:p>
              <a:r>
                <a:rPr lang="en-US" sz="1400" dirty="0"/>
                <a:t>NRP2</a:t>
              </a:r>
            </a:p>
          </p:txBody>
        </p:sp>
        <p:sp>
          <p:nvSpPr>
            <p:cNvPr id="60" name="TextBox 59">
              <a:extLst>
                <a:ext uri="{FF2B5EF4-FFF2-40B4-BE49-F238E27FC236}">
                  <a16:creationId xmlns:a16="http://schemas.microsoft.com/office/drawing/2014/main" id="{3E1A6E66-D41D-4BE1-5132-F61DE941F6AA}"/>
                </a:ext>
              </a:extLst>
            </p:cNvPr>
            <p:cNvSpPr txBox="1"/>
            <p:nvPr/>
          </p:nvSpPr>
          <p:spPr>
            <a:xfrm>
              <a:off x="681706" y="4317822"/>
              <a:ext cx="776971" cy="307777"/>
            </a:xfrm>
            <a:prstGeom prst="rect">
              <a:avLst/>
            </a:prstGeom>
            <a:noFill/>
          </p:spPr>
          <p:txBody>
            <a:bodyPr wrap="square" rtlCol="0">
              <a:spAutoFit/>
            </a:bodyPr>
            <a:lstStyle/>
            <a:p>
              <a:r>
                <a:rPr lang="en-US" sz="1400" dirty="0"/>
                <a:t>NRP1</a:t>
              </a:r>
            </a:p>
          </p:txBody>
        </p:sp>
        <p:sp>
          <p:nvSpPr>
            <p:cNvPr id="61" name="TextBox 60">
              <a:extLst>
                <a:ext uri="{FF2B5EF4-FFF2-40B4-BE49-F238E27FC236}">
                  <a16:creationId xmlns:a16="http://schemas.microsoft.com/office/drawing/2014/main" id="{E37D8896-1F05-A161-B7C2-D246BA6ADE83}"/>
                </a:ext>
              </a:extLst>
            </p:cNvPr>
            <p:cNvSpPr txBox="1"/>
            <p:nvPr/>
          </p:nvSpPr>
          <p:spPr>
            <a:xfrm>
              <a:off x="681706" y="5852785"/>
              <a:ext cx="776971" cy="307777"/>
            </a:xfrm>
            <a:prstGeom prst="rect">
              <a:avLst/>
            </a:prstGeom>
            <a:noFill/>
          </p:spPr>
          <p:txBody>
            <a:bodyPr wrap="square" rtlCol="0">
              <a:spAutoFit/>
            </a:bodyPr>
            <a:lstStyle/>
            <a:p>
              <a:r>
                <a:rPr lang="en-US" sz="1400" dirty="0"/>
                <a:t>Matrix</a:t>
              </a:r>
            </a:p>
          </p:txBody>
        </p:sp>
        <p:pic>
          <p:nvPicPr>
            <p:cNvPr id="75" name="Picture 74">
              <a:extLst>
                <a:ext uri="{FF2B5EF4-FFF2-40B4-BE49-F238E27FC236}">
                  <a16:creationId xmlns:a16="http://schemas.microsoft.com/office/drawing/2014/main" id="{F4EAAA0B-EFDF-0E6A-7E9A-AADBBB42082C}"/>
                </a:ext>
              </a:extLst>
            </p:cNvPr>
            <p:cNvPicPr>
              <a:picLocks noChangeAspect="1"/>
            </p:cNvPicPr>
            <p:nvPr/>
          </p:nvPicPr>
          <p:blipFill>
            <a:blip r:embed="rId10"/>
            <a:stretch>
              <a:fillRect/>
            </a:stretch>
          </p:blipFill>
          <p:spPr>
            <a:xfrm>
              <a:off x="299861" y="1462710"/>
              <a:ext cx="393700" cy="254000"/>
            </a:xfrm>
            <a:prstGeom prst="rect">
              <a:avLst/>
            </a:prstGeom>
          </p:spPr>
        </p:pic>
        <p:sp>
          <p:nvSpPr>
            <p:cNvPr id="76" name="TextBox 75">
              <a:extLst>
                <a:ext uri="{FF2B5EF4-FFF2-40B4-BE49-F238E27FC236}">
                  <a16:creationId xmlns:a16="http://schemas.microsoft.com/office/drawing/2014/main" id="{811EDA95-C6A4-EE85-E3D8-BBCD445D0886}"/>
                </a:ext>
              </a:extLst>
            </p:cNvPr>
            <p:cNvSpPr txBox="1"/>
            <p:nvPr/>
          </p:nvSpPr>
          <p:spPr>
            <a:xfrm>
              <a:off x="681706" y="1435822"/>
              <a:ext cx="915975" cy="307777"/>
            </a:xfrm>
            <a:prstGeom prst="rect">
              <a:avLst/>
            </a:prstGeom>
            <a:noFill/>
          </p:spPr>
          <p:txBody>
            <a:bodyPr wrap="square" rtlCol="0">
              <a:spAutoFit/>
            </a:bodyPr>
            <a:lstStyle/>
            <a:p>
              <a:r>
                <a:rPr lang="en-US" sz="1400" dirty="0"/>
                <a:t>VEGF</a:t>
              </a:r>
              <a:r>
                <a:rPr lang="en-US" sz="1400" baseline="-25000" dirty="0"/>
                <a:t>165</a:t>
              </a:r>
            </a:p>
          </p:txBody>
        </p:sp>
      </p:grpSp>
    </p:spTree>
    <p:extLst>
      <p:ext uri="{BB962C8B-B14F-4D97-AF65-F5344CB8AC3E}">
        <p14:creationId xmlns:p14="http://schemas.microsoft.com/office/powerpoint/2010/main" val="357421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6453-D5CB-D125-EC99-FEA4D4344DA8}"/>
              </a:ext>
            </a:extLst>
          </p:cNvPr>
          <p:cNvSpPr>
            <a:spLocks noGrp="1"/>
          </p:cNvSpPr>
          <p:nvPr>
            <p:ph type="title"/>
          </p:nvPr>
        </p:nvSpPr>
        <p:spPr/>
        <p:txBody>
          <a:bodyPr>
            <a:normAutofit fontScale="90000"/>
          </a:bodyPr>
          <a:lstStyle/>
          <a:p>
            <a:r>
              <a:rPr lang="en-US" dirty="0"/>
              <a:t>First Round of Simulations: No Metastasis</a:t>
            </a:r>
          </a:p>
        </p:txBody>
      </p:sp>
      <p:pic>
        <p:nvPicPr>
          <p:cNvPr id="3" name="Picture 2">
            <a:extLst>
              <a:ext uri="{FF2B5EF4-FFF2-40B4-BE49-F238E27FC236}">
                <a16:creationId xmlns:a16="http://schemas.microsoft.com/office/drawing/2014/main" id="{64C431E7-431C-764B-AD9C-4C8D6608928B}"/>
              </a:ext>
            </a:extLst>
          </p:cNvPr>
          <p:cNvPicPr>
            <a:picLocks noChangeAspect="1"/>
          </p:cNvPicPr>
          <p:nvPr/>
        </p:nvPicPr>
        <p:blipFill>
          <a:blip r:embed="rId2"/>
          <a:stretch>
            <a:fillRect/>
          </a:stretch>
        </p:blipFill>
        <p:spPr>
          <a:xfrm>
            <a:off x="8591" y="1777253"/>
            <a:ext cx="4178300" cy="4038600"/>
          </a:xfrm>
          <a:prstGeom prst="rect">
            <a:avLst/>
          </a:prstGeom>
        </p:spPr>
      </p:pic>
      <p:pic>
        <p:nvPicPr>
          <p:cNvPr id="4" name="Picture 3">
            <a:extLst>
              <a:ext uri="{FF2B5EF4-FFF2-40B4-BE49-F238E27FC236}">
                <a16:creationId xmlns:a16="http://schemas.microsoft.com/office/drawing/2014/main" id="{F97CBD25-6EDF-17D6-88C3-0DBA3301996E}"/>
              </a:ext>
            </a:extLst>
          </p:cNvPr>
          <p:cNvPicPr>
            <a:picLocks noChangeAspect="1"/>
          </p:cNvPicPr>
          <p:nvPr/>
        </p:nvPicPr>
        <p:blipFill>
          <a:blip r:embed="rId3"/>
          <a:stretch>
            <a:fillRect/>
          </a:stretch>
        </p:blipFill>
        <p:spPr>
          <a:xfrm>
            <a:off x="4419973" y="867823"/>
            <a:ext cx="7772400" cy="5857460"/>
          </a:xfrm>
          <a:prstGeom prst="rect">
            <a:avLst/>
          </a:prstGeom>
        </p:spPr>
      </p:pic>
    </p:spTree>
    <p:extLst>
      <p:ext uri="{BB962C8B-B14F-4D97-AF65-F5344CB8AC3E}">
        <p14:creationId xmlns:p14="http://schemas.microsoft.com/office/powerpoint/2010/main" val="322602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4A9A-6328-C73E-C8BD-1C94A8B53F33}"/>
              </a:ext>
            </a:extLst>
          </p:cNvPr>
          <p:cNvSpPr>
            <a:spLocks noGrp="1"/>
          </p:cNvSpPr>
          <p:nvPr>
            <p:ph type="title"/>
          </p:nvPr>
        </p:nvSpPr>
        <p:spPr/>
        <p:txBody>
          <a:bodyPr>
            <a:normAutofit fontScale="90000"/>
          </a:bodyPr>
          <a:lstStyle/>
          <a:p>
            <a:r>
              <a:rPr lang="en-US" dirty="0"/>
              <a:t>Increased Ligand Secretion and R2 Production</a:t>
            </a:r>
          </a:p>
        </p:txBody>
      </p:sp>
      <p:pic>
        <p:nvPicPr>
          <p:cNvPr id="4" name="Content Placeholder 3">
            <a:extLst>
              <a:ext uri="{FF2B5EF4-FFF2-40B4-BE49-F238E27FC236}">
                <a16:creationId xmlns:a16="http://schemas.microsoft.com/office/drawing/2014/main" id="{56773BED-17F3-E325-045E-C7B3D929D1DA}"/>
              </a:ext>
            </a:extLst>
          </p:cNvPr>
          <p:cNvPicPr>
            <a:picLocks noGrp="1" noChangeAspect="1"/>
          </p:cNvPicPr>
          <p:nvPr>
            <p:ph idx="1"/>
          </p:nvPr>
        </p:nvPicPr>
        <p:blipFill rotWithShape="1">
          <a:blip r:embed="rId2"/>
          <a:srcRect l="3275" t="7548" r="3137" b="8278"/>
          <a:stretch/>
        </p:blipFill>
        <p:spPr>
          <a:xfrm>
            <a:off x="2783542" y="3936470"/>
            <a:ext cx="6701117" cy="2917795"/>
          </a:xfrm>
          <a:prstGeom prst="rect">
            <a:avLst/>
          </a:prstGeom>
        </p:spPr>
      </p:pic>
      <p:pic>
        <p:nvPicPr>
          <p:cNvPr id="5" name="Picture 4">
            <a:extLst>
              <a:ext uri="{FF2B5EF4-FFF2-40B4-BE49-F238E27FC236}">
                <a16:creationId xmlns:a16="http://schemas.microsoft.com/office/drawing/2014/main" id="{AC08BC98-3A13-6AC2-E2E8-D484BEB60B3B}"/>
              </a:ext>
            </a:extLst>
          </p:cNvPr>
          <p:cNvPicPr>
            <a:picLocks noChangeAspect="1"/>
          </p:cNvPicPr>
          <p:nvPr/>
        </p:nvPicPr>
        <p:blipFill rotWithShape="1">
          <a:blip r:embed="rId3"/>
          <a:srcRect l="3287" t="7473" r="3287" b="8188"/>
          <a:stretch/>
        </p:blipFill>
        <p:spPr>
          <a:xfrm>
            <a:off x="2707340" y="871369"/>
            <a:ext cx="6855271" cy="2996007"/>
          </a:xfrm>
          <a:prstGeom prst="rect">
            <a:avLst/>
          </a:prstGeom>
        </p:spPr>
      </p:pic>
    </p:spTree>
    <p:extLst>
      <p:ext uri="{BB962C8B-B14F-4D97-AF65-F5344CB8AC3E}">
        <p14:creationId xmlns:p14="http://schemas.microsoft.com/office/powerpoint/2010/main" val="259318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9EF6F1-764F-28AA-9D95-61CE9EE151CD}"/>
              </a:ext>
            </a:extLst>
          </p:cNvPr>
          <p:cNvSpPr/>
          <p:nvPr/>
        </p:nvSpPr>
        <p:spPr>
          <a:xfrm>
            <a:off x="6309654" y="2024741"/>
            <a:ext cx="1026710" cy="3403141"/>
          </a:xfrm>
          <a:prstGeom prst="rect">
            <a:avLst/>
          </a:prstGeom>
          <a:solidFill>
            <a:srgbClr val="F1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Blood</a:t>
            </a:r>
          </a:p>
        </p:txBody>
      </p:sp>
      <p:sp>
        <p:nvSpPr>
          <p:cNvPr id="2" name="Title 1">
            <a:extLst>
              <a:ext uri="{FF2B5EF4-FFF2-40B4-BE49-F238E27FC236}">
                <a16:creationId xmlns:a16="http://schemas.microsoft.com/office/drawing/2014/main" id="{BB53F4B8-7F3E-8A90-D57A-B63CDBC5B141}"/>
              </a:ext>
            </a:extLst>
          </p:cNvPr>
          <p:cNvSpPr>
            <a:spLocks noGrp="1"/>
          </p:cNvSpPr>
          <p:nvPr>
            <p:ph type="title"/>
          </p:nvPr>
        </p:nvSpPr>
        <p:spPr/>
        <p:txBody>
          <a:bodyPr>
            <a:normAutofit fontScale="90000"/>
          </a:bodyPr>
          <a:lstStyle/>
          <a:p>
            <a:r>
              <a:rPr lang="en-US" dirty="0"/>
              <a:t>Fluxes</a:t>
            </a:r>
          </a:p>
        </p:txBody>
      </p:sp>
      <p:pic>
        <p:nvPicPr>
          <p:cNvPr id="6" name="Picture 5">
            <a:extLst>
              <a:ext uri="{FF2B5EF4-FFF2-40B4-BE49-F238E27FC236}">
                <a16:creationId xmlns:a16="http://schemas.microsoft.com/office/drawing/2014/main" id="{CEA7E693-5343-3D0A-851E-A8694413CA4D}"/>
              </a:ext>
            </a:extLst>
          </p:cNvPr>
          <p:cNvPicPr>
            <a:picLocks noChangeAspect="1"/>
          </p:cNvPicPr>
          <p:nvPr/>
        </p:nvPicPr>
        <p:blipFill>
          <a:blip r:embed="rId3"/>
          <a:stretch>
            <a:fillRect/>
          </a:stretch>
        </p:blipFill>
        <p:spPr>
          <a:xfrm>
            <a:off x="232061" y="1625242"/>
            <a:ext cx="5193582" cy="4724282"/>
          </a:xfrm>
          <a:prstGeom prst="rect">
            <a:avLst/>
          </a:prstGeom>
        </p:spPr>
      </p:pic>
      <p:grpSp>
        <p:nvGrpSpPr>
          <p:cNvPr id="8" name="Group 7">
            <a:extLst>
              <a:ext uri="{FF2B5EF4-FFF2-40B4-BE49-F238E27FC236}">
                <a16:creationId xmlns:a16="http://schemas.microsoft.com/office/drawing/2014/main" id="{FBD063B9-E264-3345-7C1A-914CD04E21B2}"/>
              </a:ext>
            </a:extLst>
          </p:cNvPr>
          <p:cNvGrpSpPr/>
          <p:nvPr/>
        </p:nvGrpSpPr>
        <p:grpSpPr>
          <a:xfrm rot="10800000">
            <a:off x="7442321" y="2024742"/>
            <a:ext cx="4472150" cy="3403141"/>
            <a:chOff x="3700849" y="1606379"/>
            <a:chExt cx="4790302" cy="3645243"/>
          </a:xfrm>
        </p:grpSpPr>
        <p:grpSp>
          <p:nvGrpSpPr>
            <p:cNvPr id="9" name="Group 8">
              <a:extLst>
                <a:ext uri="{FF2B5EF4-FFF2-40B4-BE49-F238E27FC236}">
                  <a16:creationId xmlns:a16="http://schemas.microsoft.com/office/drawing/2014/main" id="{8311E38E-A00B-70CE-F718-3C70872FA02B}"/>
                </a:ext>
              </a:extLst>
            </p:cNvPr>
            <p:cNvGrpSpPr/>
            <p:nvPr/>
          </p:nvGrpSpPr>
          <p:grpSpPr>
            <a:xfrm>
              <a:off x="3700849" y="1606379"/>
              <a:ext cx="4790302" cy="3645243"/>
              <a:chOff x="1643449" y="2038865"/>
              <a:chExt cx="4790302" cy="3645243"/>
            </a:xfrm>
          </p:grpSpPr>
          <p:sp>
            <p:nvSpPr>
              <p:cNvPr id="21" name="Rectangle 20">
                <a:extLst>
                  <a:ext uri="{FF2B5EF4-FFF2-40B4-BE49-F238E27FC236}">
                    <a16:creationId xmlns:a16="http://schemas.microsoft.com/office/drawing/2014/main" id="{05FCE096-9E11-3648-FD55-542A606116C6}"/>
                  </a:ext>
                </a:extLst>
              </p:cNvPr>
              <p:cNvSpPr/>
              <p:nvPr/>
            </p:nvSpPr>
            <p:spPr>
              <a:xfrm>
                <a:off x="1643449" y="2038865"/>
                <a:ext cx="1099751" cy="364524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71C867-FBE7-8E9F-AC92-99169CF09B67}"/>
                  </a:ext>
                </a:extLst>
              </p:cNvPr>
              <p:cNvSpPr/>
              <p:nvPr/>
            </p:nvSpPr>
            <p:spPr>
              <a:xfrm>
                <a:off x="2743200" y="2038865"/>
                <a:ext cx="2590800" cy="364524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BEA5436-CB20-AE65-0998-189FEF695EDE}"/>
                  </a:ext>
                </a:extLst>
              </p:cNvPr>
              <p:cNvSpPr/>
              <p:nvPr/>
            </p:nvSpPr>
            <p:spPr>
              <a:xfrm>
                <a:off x="5334000" y="2038865"/>
                <a:ext cx="1099751" cy="3645243"/>
              </a:xfrm>
              <a:prstGeom prst="rect">
                <a:avLst/>
              </a:prstGeom>
              <a:solidFill>
                <a:srgbClr val="EC90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A210380-0430-2ABC-45CB-AD982D68F358}"/>
                </a:ext>
              </a:extLst>
            </p:cNvPr>
            <p:cNvSpPr txBox="1"/>
            <p:nvPr/>
          </p:nvSpPr>
          <p:spPr>
            <a:xfrm rot="16200000">
              <a:off x="3382663" y="3228945"/>
              <a:ext cx="1621971"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Parenchyma</a:t>
              </a:r>
            </a:p>
          </p:txBody>
        </p:sp>
        <p:sp>
          <p:nvSpPr>
            <p:cNvPr id="11" name="TextBox 10">
              <a:extLst>
                <a:ext uri="{FF2B5EF4-FFF2-40B4-BE49-F238E27FC236}">
                  <a16:creationId xmlns:a16="http://schemas.microsoft.com/office/drawing/2014/main" id="{8CD77F03-A696-EEAF-C880-52283CFE41CA}"/>
                </a:ext>
              </a:extLst>
            </p:cNvPr>
            <p:cNvSpPr txBox="1"/>
            <p:nvPr/>
          </p:nvSpPr>
          <p:spPr>
            <a:xfrm rot="5400000">
              <a:off x="6942166" y="3228945"/>
              <a:ext cx="1998219"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Endothelium</a:t>
              </a:r>
            </a:p>
          </p:txBody>
        </p:sp>
        <p:sp>
          <p:nvSpPr>
            <p:cNvPr id="12" name="TextBox 11">
              <a:extLst>
                <a:ext uri="{FF2B5EF4-FFF2-40B4-BE49-F238E27FC236}">
                  <a16:creationId xmlns:a16="http://schemas.microsoft.com/office/drawing/2014/main" id="{09FE42B7-EE16-92B3-94D9-7F94763B0315}"/>
                </a:ext>
              </a:extLst>
            </p:cNvPr>
            <p:cNvSpPr txBox="1"/>
            <p:nvPr/>
          </p:nvSpPr>
          <p:spPr>
            <a:xfrm rot="10800000">
              <a:off x="6287696" y="1606379"/>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EBM</a:t>
              </a:r>
            </a:p>
          </p:txBody>
        </p:sp>
        <p:sp>
          <p:nvSpPr>
            <p:cNvPr id="13" name="TextBox 12">
              <a:extLst>
                <a:ext uri="{FF2B5EF4-FFF2-40B4-BE49-F238E27FC236}">
                  <a16:creationId xmlns:a16="http://schemas.microsoft.com/office/drawing/2014/main" id="{DD7C05A3-C322-C6DD-22E8-D8A4F9AD75F9}"/>
                </a:ext>
              </a:extLst>
            </p:cNvPr>
            <p:cNvSpPr txBox="1"/>
            <p:nvPr/>
          </p:nvSpPr>
          <p:spPr>
            <a:xfrm rot="10800000">
              <a:off x="4265736" y="1606379"/>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PBM</a:t>
              </a:r>
            </a:p>
          </p:txBody>
        </p:sp>
        <p:sp>
          <p:nvSpPr>
            <p:cNvPr id="14" name="TextBox 13">
              <a:extLst>
                <a:ext uri="{FF2B5EF4-FFF2-40B4-BE49-F238E27FC236}">
                  <a16:creationId xmlns:a16="http://schemas.microsoft.com/office/drawing/2014/main" id="{FB9564E2-2FD1-7FFB-7E6E-574BB91A7519}"/>
                </a:ext>
              </a:extLst>
            </p:cNvPr>
            <p:cNvSpPr txBox="1"/>
            <p:nvPr/>
          </p:nvSpPr>
          <p:spPr>
            <a:xfrm rot="10800000">
              <a:off x="4665725" y="2774292"/>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ECM</a:t>
              </a:r>
            </a:p>
          </p:txBody>
        </p:sp>
        <p:cxnSp>
          <p:nvCxnSpPr>
            <p:cNvPr id="15" name="Straight Arrow Connector 14">
              <a:extLst>
                <a:ext uri="{FF2B5EF4-FFF2-40B4-BE49-F238E27FC236}">
                  <a16:creationId xmlns:a16="http://schemas.microsoft.com/office/drawing/2014/main" id="{39F2BE7F-9FD2-7D5C-0F3A-929B30359E38}"/>
                </a:ext>
              </a:extLst>
            </p:cNvPr>
            <p:cNvCxnSpPr>
              <a:cxnSpLocks/>
            </p:cNvCxnSpPr>
            <p:nvPr/>
          </p:nvCxnSpPr>
          <p:spPr>
            <a:xfrm rot="10800000" flipH="1">
              <a:off x="4415549" y="4888957"/>
              <a:ext cx="815705"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9A68FB3-2473-AAF8-0A86-7FD6599535BB}"/>
                </a:ext>
              </a:extLst>
            </p:cNvPr>
            <p:cNvSpPr txBox="1"/>
            <p:nvPr/>
          </p:nvSpPr>
          <p:spPr>
            <a:xfrm rot="10800000">
              <a:off x="4823402" y="4735452"/>
              <a:ext cx="1621971" cy="329672"/>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Secretion</a:t>
              </a:r>
            </a:p>
          </p:txBody>
        </p:sp>
        <p:cxnSp>
          <p:nvCxnSpPr>
            <p:cNvPr id="18" name="Straight Arrow Connector 17">
              <a:extLst>
                <a:ext uri="{FF2B5EF4-FFF2-40B4-BE49-F238E27FC236}">
                  <a16:creationId xmlns:a16="http://schemas.microsoft.com/office/drawing/2014/main" id="{7DCEE201-2733-C531-66A5-4F59A5A22343}"/>
                </a:ext>
              </a:extLst>
            </p:cNvPr>
            <p:cNvCxnSpPr>
              <a:cxnSpLocks/>
            </p:cNvCxnSpPr>
            <p:nvPr/>
          </p:nvCxnSpPr>
          <p:spPr>
            <a:xfrm>
              <a:off x="7078090" y="4393271"/>
              <a:ext cx="718457" cy="0"/>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68AE73E-5920-36DF-EB1C-A2EE15BDF620}"/>
                </a:ext>
              </a:extLst>
            </p:cNvPr>
            <p:cNvSpPr txBox="1"/>
            <p:nvPr/>
          </p:nvSpPr>
          <p:spPr>
            <a:xfrm rot="10800000">
              <a:off x="5639694" y="4219283"/>
              <a:ext cx="1621971" cy="329672"/>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Internalization</a:t>
              </a:r>
            </a:p>
          </p:txBody>
        </p:sp>
      </p:grpSp>
      <p:cxnSp>
        <p:nvCxnSpPr>
          <p:cNvPr id="25" name="Straight Arrow Connector 24">
            <a:extLst>
              <a:ext uri="{FF2B5EF4-FFF2-40B4-BE49-F238E27FC236}">
                <a16:creationId xmlns:a16="http://schemas.microsoft.com/office/drawing/2014/main" id="{8ECD4560-9DD4-2078-1AEF-E830180D696B}"/>
              </a:ext>
            </a:extLst>
          </p:cNvPr>
          <p:cNvCxnSpPr>
            <a:cxnSpLocks/>
          </p:cNvCxnSpPr>
          <p:nvPr/>
        </p:nvCxnSpPr>
        <p:spPr>
          <a:xfrm flipH="1" flipV="1">
            <a:off x="7093390" y="2386347"/>
            <a:ext cx="1531504" cy="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3CF7B777-CE39-065B-293F-D4BC00B45817}"/>
              </a:ext>
            </a:extLst>
          </p:cNvPr>
          <p:cNvSpPr txBox="1"/>
          <p:nvPr/>
        </p:nvSpPr>
        <p:spPr>
          <a:xfrm>
            <a:off x="7198553" y="2117385"/>
            <a:ext cx="1514245"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Lymphatic Drainage</a:t>
            </a:r>
          </a:p>
        </p:txBody>
      </p:sp>
      <p:cxnSp>
        <p:nvCxnSpPr>
          <p:cNvPr id="28" name="Straight Arrow Connector 27">
            <a:extLst>
              <a:ext uri="{FF2B5EF4-FFF2-40B4-BE49-F238E27FC236}">
                <a16:creationId xmlns:a16="http://schemas.microsoft.com/office/drawing/2014/main" id="{63D52753-9D43-EE95-A326-E267F5A30F7F}"/>
              </a:ext>
            </a:extLst>
          </p:cNvPr>
          <p:cNvCxnSpPr>
            <a:cxnSpLocks/>
          </p:cNvCxnSpPr>
          <p:nvPr/>
        </p:nvCxnSpPr>
        <p:spPr>
          <a:xfrm flipH="1" flipV="1">
            <a:off x="7112356" y="4778199"/>
            <a:ext cx="1531504" cy="1"/>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A4461BED-F4BB-F562-4D71-FA3F3DF7570F}"/>
              </a:ext>
            </a:extLst>
          </p:cNvPr>
          <p:cNvSpPr txBox="1"/>
          <p:nvPr/>
        </p:nvSpPr>
        <p:spPr>
          <a:xfrm>
            <a:off x="7262603" y="4753830"/>
            <a:ext cx="1514244"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Permeability</a:t>
            </a:r>
          </a:p>
        </p:txBody>
      </p:sp>
      <p:sp>
        <p:nvSpPr>
          <p:cNvPr id="34" name="TextBox 33">
            <a:extLst>
              <a:ext uri="{FF2B5EF4-FFF2-40B4-BE49-F238E27FC236}">
                <a16:creationId xmlns:a16="http://schemas.microsoft.com/office/drawing/2014/main" id="{B6F49F96-6FB5-D757-2C79-B044FB41DE43}"/>
              </a:ext>
            </a:extLst>
          </p:cNvPr>
          <p:cNvSpPr txBox="1"/>
          <p:nvPr/>
        </p:nvSpPr>
        <p:spPr>
          <a:xfrm>
            <a:off x="8353798" y="1559925"/>
            <a:ext cx="2649196" cy="367487"/>
          </a:xfrm>
          <a:prstGeom prst="rect">
            <a:avLst/>
          </a:prstGeom>
          <a:noFill/>
        </p:spPr>
        <p:txBody>
          <a:bodyPr wrap="square" rtlCol="0">
            <a:spAutoFit/>
          </a:bodyPr>
          <a:lstStyle/>
          <a:p>
            <a:pPr algn="ctr"/>
            <a:r>
              <a:rPr lang="en-US" dirty="0"/>
              <a:t>Primary Tumor</a:t>
            </a:r>
          </a:p>
        </p:txBody>
      </p:sp>
    </p:spTree>
    <p:extLst>
      <p:ext uri="{BB962C8B-B14F-4D97-AF65-F5344CB8AC3E}">
        <p14:creationId xmlns:p14="http://schemas.microsoft.com/office/powerpoint/2010/main" val="2449608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9EF6F1-764F-28AA-9D95-61CE9EE151CD}"/>
              </a:ext>
            </a:extLst>
          </p:cNvPr>
          <p:cNvSpPr/>
          <p:nvPr/>
        </p:nvSpPr>
        <p:spPr>
          <a:xfrm>
            <a:off x="6309654" y="2024741"/>
            <a:ext cx="1026710" cy="3403141"/>
          </a:xfrm>
          <a:prstGeom prst="rect">
            <a:avLst/>
          </a:prstGeom>
          <a:solidFill>
            <a:srgbClr val="F1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Blood</a:t>
            </a:r>
          </a:p>
        </p:txBody>
      </p:sp>
      <p:sp>
        <p:nvSpPr>
          <p:cNvPr id="2" name="Title 1">
            <a:extLst>
              <a:ext uri="{FF2B5EF4-FFF2-40B4-BE49-F238E27FC236}">
                <a16:creationId xmlns:a16="http://schemas.microsoft.com/office/drawing/2014/main" id="{BB53F4B8-7F3E-8A90-D57A-B63CDBC5B141}"/>
              </a:ext>
            </a:extLst>
          </p:cNvPr>
          <p:cNvSpPr>
            <a:spLocks noGrp="1"/>
          </p:cNvSpPr>
          <p:nvPr>
            <p:ph type="title"/>
          </p:nvPr>
        </p:nvSpPr>
        <p:spPr/>
        <p:txBody>
          <a:bodyPr>
            <a:normAutofit fontScale="90000"/>
          </a:bodyPr>
          <a:lstStyle/>
          <a:p>
            <a:r>
              <a:rPr lang="en-US" dirty="0"/>
              <a:t>Fluxes With Updated Lymphatic Drainage</a:t>
            </a:r>
          </a:p>
        </p:txBody>
      </p:sp>
      <p:grpSp>
        <p:nvGrpSpPr>
          <p:cNvPr id="8" name="Group 7">
            <a:extLst>
              <a:ext uri="{FF2B5EF4-FFF2-40B4-BE49-F238E27FC236}">
                <a16:creationId xmlns:a16="http://schemas.microsoft.com/office/drawing/2014/main" id="{FBD063B9-E264-3345-7C1A-914CD04E21B2}"/>
              </a:ext>
            </a:extLst>
          </p:cNvPr>
          <p:cNvGrpSpPr/>
          <p:nvPr/>
        </p:nvGrpSpPr>
        <p:grpSpPr>
          <a:xfrm rot="10800000">
            <a:off x="7442321" y="2024742"/>
            <a:ext cx="4472150" cy="3403141"/>
            <a:chOff x="3700849" y="1606379"/>
            <a:chExt cx="4790302" cy="3645243"/>
          </a:xfrm>
        </p:grpSpPr>
        <p:grpSp>
          <p:nvGrpSpPr>
            <p:cNvPr id="9" name="Group 8">
              <a:extLst>
                <a:ext uri="{FF2B5EF4-FFF2-40B4-BE49-F238E27FC236}">
                  <a16:creationId xmlns:a16="http://schemas.microsoft.com/office/drawing/2014/main" id="{8311E38E-A00B-70CE-F718-3C70872FA02B}"/>
                </a:ext>
              </a:extLst>
            </p:cNvPr>
            <p:cNvGrpSpPr/>
            <p:nvPr/>
          </p:nvGrpSpPr>
          <p:grpSpPr>
            <a:xfrm>
              <a:off x="3700849" y="1606379"/>
              <a:ext cx="4790302" cy="3645243"/>
              <a:chOff x="1643449" y="2038865"/>
              <a:chExt cx="4790302" cy="3645243"/>
            </a:xfrm>
          </p:grpSpPr>
          <p:sp>
            <p:nvSpPr>
              <p:cNvPr id="21" name="Rectangle 20">
                <a:extLst>
                  <a:ext uri="{FF2B5EF4-FFF2-40B4-BE49-F238E27FC236}">
                    <a16:creationId xmlns:a16="http://schemas.microsoft.com/office/drawing/2014/main" id="{05FCE096-9E11-3648-FD55-542A606116C6}"/>
                  </a:ext>
                </a:extLst>
              </p:cNvPr>
              <p:cNvSpPr/>
              <p:nvPr/>
            </p:nvSpPr>
            <p:spPr>
              <a:xfrm>
                <a:off x="1643449" y="2038865"/>
                <a:ext cx="1099751" cy="364524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71C867-FBE7-8E9F-AC92-99169CF09B67}"/>
                  </a:ext>
                </a:extLst>
              </p:cNvPr>
              <p:cNvSpPr/>
              <p:nvPr/>
            </p:nvSpPr>
            <p:spPr>
              <a:xfrm>
                <a:off x="2743200" y="2038865"/>
                <a:ext cx="2590800" cy="364524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BEA5436-CB20-AE65-0998-189FEF695EDE}"/>
                  </a:ext>
                </a:extLst>
              </p:cNvPr>
              <p:cNvSpPr/>
              <p:nvPr/>
            </p:nvSpPr>
            <p:spPr>
              <a:xfrm>
                <a:off x="5334000" y="2038865"/>
                <a:ext cx="1099751" cy="3645243"/>
              </a:xfrm>
              <a:prstGeom prst="rect">
                <a:avLst/>
              </a:prstGeom>
              <a:solidFill>
                <a:srgbClr val="EC90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A210380-0430-2ABC-45CB-AD982D68F358}"/>
                </a:ext>
              </a:extLst>
            </p:cNvPr>
            <p:cNvSpPr txBox="1"/>
            <p:nvPr/>
          </p:nvSpPr>
          <p:spPr>
            <a:xfrm rot="16200000">
              <a:off x="3382663" y="3228945"/>
              <a:ext cx="1621971"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Parenchyma</a:t>
              </a:r>
            </a:p>
          </p:txBody>
        </p:sp>
        <p:sp>
          <p:nvSpPr>
            <p:cNvPr id="11" name="TextBox 10">
              <a:extLst>
                <a:ext uri="{FF2B5EF4-FFF2-40B4-BE49-F238E27FC236}">
                  <a16:creationId xmlns:a16="http://schemas.microsoft.com/office/drawing/2014/main" id="{8CD77F03-A696-EEAF-C880-52283CFE41CA}"/>
                </a:ext>
              </a:extLst>
            </p:cNvPr>
            <p:cNvSpPr txBox="1"/>
            <p:nvPr/>
          </p:nvSpPr>
          <p:spPr>
            <a:xfrm rot="5400000">
              <a:off x="6942166" y="3228945"/>
              <a:ext cx="1998219"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Endothelium</a:t>
              </a:r>
            </a:p>
          </p:txBody>
        </p:sp>
        <p:sp>
          <p:nvSpPr>
            <p:cNvPr id="12" name="TextBox 11">
              <a:extLst>
                <a:ext uri="{FF2B5EF4-FFF2-40B4-BE49-F238E27FC236}">
                  <a16:creationId xmlns:a16="http://schemas.microsoft.com/office/drawing/2014/main" id="{09FE42B7-EE16-92B3-94D9-7F94763B0315}"/>
                </a:ext>
              </a:extLst>
            </p:cNvPr>
            <p:cNvSpPr txBox="1"/>
            <p:nvPr/>
          </p:nvSpPr>
          <p:spPr>
            <a:xfrm rot="10800000">
              <a:off x="6287696" y="1606379"/>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EBM</a:t>
              </a:r>
            </a:p>
          </p:txBody>
        </p:sp>
        <p:sp>
          <p:nvSpPr>
            <p:cNvPr id="13" name="TextBox 12">
              <a:extLst>
                <a:ext uri="{FF2B5EF4-FFF2-40B4-BE49-F238E27FC236}">
                  <a16:creationId xmlns:a16="http://schemas.microsoft.com/office/drawing/2014/main" id="{DD7C05A3-C322-C6DD-22E8-D8A4F9AD75F9}"/>
                </a:ext>
              </a:extLst>
            </p:cNvPr>
            <p:cNvSpPr txBox="1"/>
            <p:nvPr/>
          </p:nvSpPr>
          <p:spPr>
            <a:xfrm rot="10800000">
              <a:off x="4265736" y="1606379"/>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PBM</a:t>
              </a:r>
            </a:p>
          </p:txBody>
        </p:sp>
        <p:sp>
          <p:nvSpPr>
            <p:cNvPr id="14" name="TextBox 13">
              <a:extLst>
                <a:ext uri="{FF2B5EF4-FFF2-40B4-BE49-F238E27FC236}">
                  <a16:creationId xmlns:a16="http://schemas.microsoft.com/office/drawing/2014/main" id="{FB9564E2-2FD1-7FFB-7E6E-574BB91A7519}"/>
                </a:ext>
              </a:extLst>
            </p:cNvPr>
            <p:cNvSpPr txBox="1"/>
            <p:nvPr/>
          </p:nvSpPr>
          <p:spPr>
            <a:xfrm rot="10800000">
              <a:off x="4665725" y="2774292"/>
              <a:ext cx="1621971"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ECM</a:t>
              </a:r>
            </a:p>
          </p:txBody>
        </p:sp>
        <p:cxnSp>
          <p:nvCxnSpPr>
            <p:cNvPr id="15" name="Straight Arrow Connector 14">
              <a:extLst>
                <a:ext uri="{FF2B5EF4-FFF2-40B4-BE49-F238E27FC236}">
                  <a16:creationId xmlns:a16="http://schemas.microsoft.com/office/drawing/2014/main" id="{39F2BE7F-9FD2-7D5C-0F3A-929B30359E38}"/>
                </a:ext>
              </a:extLst>
            </p:cNvPr>
            <p:cNvCxnSpPr>
              <a:cxnSpLocks/>
            </p:cNvCxnSpPr>
            <p:nvPr/>
          </p:nvCxnSpPr>
          <p:spPr>
            <a:xfrm rot="10800000" flipH="1">
              <a:off x="4415549" y="4888957"/>
              <a:ext cx="815705"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9A68FB3-2473-AAF8-0A86-7FD6599535BB}"/>
                </a:ext>
              </a:extLst>
            </p:cNvPr>
            <p:cNvSpPr txBox="1"/>
            <p:nvPr/>
          </p:nvSpPr>
          <p:spPr>
            <a:xfrm rot="10800000">
              <a:off x="4823402" y="4735452"/>
              <a:ext cx="1621971" cy="329672"/>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Secretion</a:t>
              </a:r>
            </a:p>
          </p:txBody>
        </p:sp>
        <p:cxnSp>
          <p:nvCxnSpPr>
            <p:cNvPr id="18" name="Straight Arrow Connector 17">
              <a:extLst>
                <a:ext uri="{FF2B5EF4-FFF2-40B4-BE49-F238E27FC236}">
                  <a16:creationId xmlns:a16="http://schemas.microsoft.com/office/drawing/2014/main" id="{7DCEE201-2733-C531-66A5-4F59A5A22343}"/>
                </a:ext>
              </a:extLst>
            </p:cNvPr>
            <p:cNvCxnSpPr>
              <a:cxnSpLocks/>
            </p:cNvCxnSpPr>
            <p:nvPr/>
          </p:nvCxnSpPr>
          <p:spPr>
            <a:xfrm>
              <a:off x="7078090" y="4393271"/>
              <a:ext cx="71845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568AE73E-5920-36DF-EB1C-A2EE15BDF620}"/>
                </a:ext>
              </a:extLst>
            </p:cNvPr>
            <p:cNvSpPr txBox="1"/>
            <p:nvPr/>
          </p:nvSpPr>
          <p:spPr>
            <a:xfrm rot="10800000">
              <a:off x="5639694" y="4219283"/>
              <a:ext cx="1621971" cy="329672"/>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Internalization</a:t>
              </a:r>
            </a:p>
          </p:txBody>
        </p:sp>
      </p:grpSp>
      <p:cxnSp>
        <p:nvCxnSpPr>
          <p:cNvPr id="25" name="Straight Arrow Connector 24">
            <a:extLst>
              <a:ext uri="{FF2B5EF4-FFF2-40B4-BE49-F238E27FC236}">
                <a16:creationId xmlns:a16="http://schemas.microsoft.com/office/drawing/2014/main" id="{8ECD4560-9DD4-2078-1AEF-E830180D696B}"/>
              </a:ext>
            </a:extLst>
          </p:cNvPr>
          <p:cNvCxnSpPr>
            <a:cxnSpLocks/>
          </p:cNvCxnSpPr>
          <p:nvPr/>
        </p:nvCxnSpPr>
        <p:spPr>
          <a:xfrm flipH="1" flipV="1">
            <a:off x="7093390" y="2386347"/>
            <a:ext cx="1531504" cy="1"/>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3CF7B777-CE39-065B-293F-D4BC00B45817}"/>
              </a:ext>
            </a:extLst>
          </p:cNvPr>
          <p:cNvSpPr txBox="1"/>
          <p:nvPr/>
        </p:nvSpPr>
        <p:spPr>
          <a:xfrm>
            <a:off x="7198553" y="2117385"/>
            <a:ext cx="1514245"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Lymphatic Drainage</a:t>
            </a:r>
          </a:p>
        </p:txBody>
      </p:sp>
      <p:cxnSp>
        <p:nvCxnSpPr>
          <p:cNvPr id="28" name="Straight Arrow Connector 27">
            <a:extLst>
              <a:ext uri="{FF2B5EF4-FFF2-40B4-BE49-F238E27FC236}">
                <a16:creationId xmlns:a16="http://schemas.microsoft.com/office/drawing/2014/main" id="{63D52753-9D43-EE95-A326-E267F5A30F7F}"/>
              </a:ext>
            </a:extLst>
          </p:cNvPr>
          <p:cNvCxnSpPr>
            <a:cxnSpLocks/>
          </p:cNvCxnSpPr>
          <p:nvPr/>
        </p:nvCxnSpPr>
        <p:spPr>
          <a:xfrm flipH="1" flipV="1">
            <a:off x="7112356" y="4778199"/>
            <a:ext cx="1531504" cy="1"/>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A4461BED-F4BB-F562-4D71-FA3F3DF7570F}"/>
              </a:ext>
            </a:extLst>
          </p:cNvPr>
          <p:cNvSpPr txBox="1"/>
          <p:nvPr/>
        </p:nvSpPr>
        <p:spPr>
          <a:xfrm>
            <a:off x="7262603" y="4753830"/>
            <a:ext cx="1514244"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Permeability</a:t>
            </a:r>
          </a:p>
        </p:txBody>
      </p:sp>
      <p:sp>
        <p:nvSpPr>
          <p:cNvPr id="3" name="TextBox 2">
            <a:extLst>
              <a:ext uri="{FF2B5EF4-FFF2-40B4-BE49-F238E27FC236}">
                <a16:creationId xmlns:a16="http://schemas.microsoft.com/office/drawing/2014/main" id="{B6EAC02C-30C6-2338-3955-6AF84496CC35}"/>
              </a:ext>
            </a:extLst>
          </p:cNvPr>
          <p:cNvSpPr txBox="1"/>
          <p:nvPr/>
        </p:nvSpPr>
        <p:spPr>
          <a:xfrm>
            <a:off x="8353798" y="1559925"/>
            <a:ext cx="2649196" cy="367487"/>
          </a:xfrm>
          <a:prstGeom prst="rect">
            <a:avLst/>
          </a:prstGeom>
          <a:noFill/>
        </p:spPr>
        <p:txBody>
          <a:bodyPr wrap="square" rtlCol="0">
            <a:spAutoFit/>
          </a:bodyPr>
          <a:lstStyle/>
          <a:p>
            <a:pPr algn="ctr"/>
            <a:r>
              <a:rPr lang="en-US" dirty="0"/>
              <a:t>Primary Tumor</a:t>
            </a:r>
          </a:p>
        </p:txBody>
      </p:sp>
      <p:pic>
        <p:nvPicPr>
          <p:cNvPr id="4" name="Picture 3">
            <a:extLst>
              <a:ext uri="{FF2B5EF4-FFF2-40B4-BE49-F238E27FC236}">
                <a16:creationId xmlns:a16="http://schemas.microsoft.com/office/drawing/2014/main" id="{BAB66722-4453-2FC7-6EC0-9788D6648276}"/>
              </a:ext>
            </a:extLst>
          </p:cNvPr>
          <p:cNvPicPr>
            <a:picLocks noChangeAspect="1"/>
          </p:cNvPicPr>
          <p:nvPr/>
        </p:nvPicPr>
        <p:blipFill>
          <a:blip r:embed="rId3"/>
          <a:stretch>
            <a:fillRect/>
          </a:stretch>
        </p:blipFill>
        <p:spPr>
          <a:xfrm>
            <a:off x="285534" y="1618352"/>
            <a:ext cx="5210197" cy="4693871"/>
          </a:xfrm>
          <a:prstGeom prst="rect">
            <a:avLst/>
          </a:prstGeom>
        </p:spPr>
      </p:pic>
    </p:spTree>
    <p:extLst>
      <p:ext uri="{BB962C8B-B14F-4D97-AF65-F5344CB8AC3E}">
        <p14:creationId xmlns:p14="http://schemas.microsoft.com/office/powerpoint/2010/main" val="188478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11C4-DBCC-D15F-CED2-FA410EFD1210}"/>
              </a:ext>
            </a:extLst>
          </p:cNvPr>
          <p:cNvSpPr>
            <a:spLocks noGrp="1"/>
          </p:cNvSpPr>
          <p:nvPr>
            <p:ph type="title"/>
          </p:nvPr>
        </p:nvSpPr>
        <p:spPr/>
        <p:txBody>
          <a:bodyPr>
            <a:normAutofit fontScale="90000"/>
          </a:bodyPr>
          <a:lstStyle/>
          <a:p>
            <a:r>
              <a:rPr lang="en-US" dirty="0"/>
              <a:t>Simulations with New Lymphatic Drainage</a:t>
            </a:r>
          </a:p>
        </p:txBody>
      </p:sp>
      <p:pic>
        <p:nvPicPr>
          <p:cNvPr id="5" name="Picture 4">
            <a:extLst>
              <a:ext uri="{FF2B5EF4-FFF2-40B4-BE49-F238E27FC236}">
                <a16:creationId xmlns:a16="http://schemas.microsoft.com/office/drawing/2014/main" id="{1D905197-2081-5691-C7C6-C233F0655D23}"/>
              </a:ext>
            </a:extLst>
          </p:cNvPr>
          <p:cNvPicPr>
            <a:picLocks noChangeAspect="1"/>
          </p:cNvPicPr>
          <p:nvPr/>
        </p:nvPicPr>
        <p:blipFill rotWithShape="1">
          <a:blip r:embed="rId2"/>
          <a:srcRect l="4340" t="7084" r="3702" b="8323"/>
          <a:stretch/>
        </p:blipFill>
        <p:spPr>
          <a:xfrm>
            <a:off x="1455575" y="881669"/>
            <a:ext cx="9517323" cy="5939007"/>
          </a:xfrm>
          <a:prstGeom prst="rect">
            <a:avLst/>
          </a:prstGeom>
        </p:spPr>
      </p:pic>
      <p:sp>
        <p:nvSpPr>
          <p:cNvPr id="6" name="TextBox 5">
            <a:extLst>
              <a:ext uri="{FF2B5EF4-FFF2-40B4-BE49-F238E27FC236}">
                <a16:creationId xmlns:a16="http://schemas.microsoft.com/office/drawing/2014/main" id="{DD46F96C-D654-7FDD-EC72-23F8FD29399B}"/>
              </a:ext>
            </a:extLst>
          </p:cNvPr>
          <p:cNvSpPr txBox="1"/>
          <p:nvPr/>
        </p:nvSpPr>
        <p:spPr>
          <a:xfrm>
            <a:off x="4203489" y="6539914"/>
            <a:ext cx="402149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Concentration with Original Parameters (</a:t>
            </a:r>
            <a:r>
              <a:rPr lang="en-US" sz="1600" dirty="0" err="1">
                <a:latin typeface="Calibri" panose="020F0502020204030204" pitchFamily="34" charset="0"/>
                <a:cs typeface="Calibri" panose="020F0502020204030204" pitchFamily="34" charset="0"/>
              </a:rPr>
              <a:t>pM</a:t>
            </a:r>
            <a:r>
              <a:rPr lang="en-US" sz="1600" dirty="0">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AD36BE6C-D97C-D5A6-AC0E-D66F52747900}"/>
              </a:ext>
            </a:extLst>
          </p:cNvPr>
          <p:cNvSpPr txBox="1"/>
          <p:nvPr/>
        </p:nvSpPr>
        <p:spPr>
          <a:xfrm rot="16200000">
            <a:off x="-649801" y="3681895"/>
            <a:ext cx="4021494" cy="338554"/>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Concentration with Updated Parameters (</a:t>
            </a:r>
            <a:r>
              <a:rPr lang="en-US" sz="1600" dirty="0" err="1">
                <a:latin typeface="Calibri" panose="020F0502020204030204" pitchFamily="34" charset="0"/>
                <a:cs typeface="Calibri" panose="020F0502020204030204" pitchFamily="34" charset="0"/>
              </a:rPr>
              <a:t>pM</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9212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11C4-DBCC-D15F-CED2-FA410EFD1210}"/>
              </a:ext>
            </a:extLst>
          </p:cNvPr>
          <p:cNvSpPr>
            <a:spLocks noGrp="1"/>
          </p:cNvSpPr>
          <p:nvPr>
            <p:ph type="title"/>
          </p:nvPr>
        </p:nvSpPr>
        <p:spPr/>
        <p:txBody>
          <a:bodyPr>
            <a:normAutofit fontScale="90000"/>
          </a:bodyPr>
          <a:lstStyle/>
          <a:p>
            <a:r>
              <a:rPr lang="en-US" dirty="0"/>
              <a:t>Simulations with New Lymphatic Drainage</a:t>
            </a:r>
          </a:p>
        </p:txBody>
      </p:sp>
      <p:pic>
        <p:nvPicPr>
          <p:cNvPr id="3" name="Picture 2">
            <a:extLst>
              <a:ext uri="{FF2B5EF4-FFF2-40B4-BE49-F238E27FC236}">
                <a16:creationId xmlns:a16="http://schemas.microsoft.com/office/drawing/2014/main" id="{9F5BD944-7001-94CA-926D-5B71625536A2}"/>
              </a:ext>
            </a:extLst>
          </p:cNvPr>
          <p:cNvPicPr>
            <a:picLocks noChangeAspect="1"/>
          </p:cNvPicPr>
          <p:nvPr/>
        </p:nvPicPr>
        <p:blipFill>
          <a:blip r:embed="rId2"/>
          <a:stretch>
            <a:fillRect/>
          </a:stretch>
        </p:blipFill>
        <p:spPr>
          <a:xfrm>
            <a:off x="2269672" y="3886968"/>
            <a:ext cx="7652657" cy="2971031"/>
          </a:xfrm>
          <a:prstGeom prst="rect">
            <a:avLst/>
          </a:prstGeom>
        </p:spPr>
      </p:pic>
      <p:pic>
        <p:nvPicPr>
          <p:cNvPr id="4" name="Picture 3">
            <a:extLst>
              <a:ext uri="{FF2B5EF4-FFF2-40B4-BE49-F238E27FC236}">
                <a16:creationId xmlns:a16="http://schemas.microsoft.com/office/drawing/2014/main" id="{B13FD52C-BF76-16E3-2B4F-B91F85651BAA}"/>
              </a:ext>
            </a:extLst>
          </p:cNvPr>
          <p:cNvPicPr>
            <a:picLocks noChangeAspect="1"/>
          </p:cNvPicPr>
          <p:nvPr/>
        </p:nvPicPr>
        <p:blipFill>
          <a:blip r:embed="rId3"/>
          <a:stretch>
            <a:fillRect/>
          </a:stretch>
        </p:blipFill>
        <p:spPr>
          <a:xfrm>
            <a:off x="2209800" y="876446"/>
            <a:ext cx="7772400" cy="2996388"/>
          </a:xfrm>
          <a:prstGeom prst="rect">
            <a:avLst/>
          </a:prstGeom>
        </p:spPr>
      </p:pic>
    </p:spTree>
    <p:extLst>
      <p:ext uri="{BB962C8B-B14F-4D97-AF65-F5344CB8AC3E}">
        <p14:creationId xmlns:p14="http://schemas.microsoft.com/office/powerpoint/2010/main" val="915735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F32F-C1BE-8D15-AF3C-09066EAB742C}"/>
              </a:ext>
            </a:extLst>
          </p:cNvPr>
          <p:cNvSpPr>
            <a:spLocks noGrp="1"/>
          </p:cNvSpPr>
          <p:nvPr>
            <p:ph type="title"/>
          </p:nvPr>
        </p:nvSpPr>
        <p:spPr/>
        <p:txBody>
          <a:bodyPr>
            <a:normAutofit fontScale="90000"/>
          </a:bodyPr>
          <a:lstStyle/>
          <a:p>
            <a:r>
              <a:rPr lang="en-US" dirty="0"/>
              <a:t>Sensitivity to VEGF Secretion and R2 Production</a:t>
            </a:r>
          </a:p>
        </p:txBody>
      </p:sp>
      <p:pic>
        <p:nvPicPr>
          <p:cNvPr id="5" name="Picture 4">
            <a:extLst>
              <a:ext uri="{FF2B5EF4-FFF2-40B4-BE49-F238E27FC236}">
                <a16:creationId xmlns:a16="http://schemas.microsoft.com/office/drawing/2014/main" id="{966F9B73-E2B0-21C5-8A04-E520060BB540}"/>
              </a:ext>
            </a:extLst>
          </p:cNvPr>
          <p:cNvPicPr>
            <a:picLocks noChangeAspect="1"/>
          </p:cNvPicPr>
          <p:nvPr/>
        </p:nvPicPr>
        <p:blipFill rotWithShape="1">
          <a:blip r:embed="rId2"/>
          <a:srcRect l="3861" t="6199" r="4302" b="7085"/>
          <a:stretch/>
        </p:blipFill>
        <p:spPr>
          <a:xfrm>
            <a:off x="1750033" y="1043282"/>
            <a:ext cx="8691934" cy="5567384"/>
          </a:xfrm>
          <a:prstGeom prst="rect">
            <a:avLst/>
          </a:prstGeom>
        </p:spPr>
      </p:pic>
    </p:spTree>
    <p:extLst>
      <p:ext uri="{BB962C8B-B14F-4D97-AF65-F5344CB8AC3E}">
        <p14:creationId xmlns:p14="http://schemas.microsoft.com/office/powerpoint/2010/main" val="3080901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F32F-C1BE-8D15-AF3C-09066EAB742C}"/>
              </a:ext>
            </a:extLst>
          </p:cNvPr>
          <p:cNvSpPr>
            <a:spLocks noGrp="1"/>
          </p:cNvSpPr>
          <p:nvPr>
            <p:ph type="title"/>
          </p:nvPr>
        </p:nvSpPr>
        <p:spPr/>
        <p:txBody>
          <a:bodyPr>
            <a:normAutofit fontScale="90000"/>
          </a:bodyPr>
          <a:lstStyle/>
          <a:p>
            <a:r>
              <a:rPr lang="en-US" dirty="0"/>
              <a:t>Sensitivity to VEGF Secretion and R2 Production</a:t>
            </a:r>
          </a:p>
        </p:txBody>
      </p:sp>
      <p:pic>
        <p:nvPicPr>
          <p:cNvPr id="5" name="Picture 4">
            <a:extLst>
              <a:ext uri="{FF2B5EF4-FFF2-40B4-BE49-F238E27FC236}">
                <a16:creationId xmlns:a16="http://schemas.microsoft.com/office/drawing/2014/main" id="{966F9B73-E2B0-21C5-8A04-E520060BB540}"/>
              </a:ext>
            </a:extLst>
          </p:cNvPr>
          <p:cNvPicPr>
            <a:picLocks noChangeAspect="1"/>
          </p:cNvPicPr>
          <p:nvPr/>
        </p:nvPicPr>
        <p:blipFill rotWithShape="1">
          <a:blip r:embed="rId2"/>
          <a:srcRect l="3861" t="6199" r="4302" b="7085"/>
          <a:stretch/>
        </p:blipFill>
        <p:spPr>
          <a:xfrm>
            <a:off x="186613" y="1688796"/>
            <a:ext cx="5917178" cy="3790089"/>
          </a:xfrm>
          <a:prstGeom prst="rect">
            <a:avLst/>
          </a:prstGeom>
        </p:spPr>
      </p:pic>
      <p:sp>
        <p:nvSpPr>
          <p:cNvPr id="4" name="Rectangle 3">
            <a:extLst>
              <a:ext uri="{FF2B5EF4-FFF2-40B4-BE49-F238E27FC236}">
                <a16:creationId xmlns:a16="http://schemas.microsoft.com/office/drawing/2014/main" id="{EA28AE93-9CCA-5697-618B-0F395F4EAA0F}"/>
              </a:ext>
            </a:extLst>
          </p:cNvPr>
          <p:cNvSpPr/>
          <p:nvPr/>
        </p:nvSpPr>
        <p:spPr>
          <a:xfrm>
            <a:off x="8817431" y="1671325"/>
            <a:ext cx="1063689" cy="232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DA0B9C-B4FF-99D5-0F0D-B6342E49087D}"/>
              </a:ext>
            </a:extLst>
          </p:cNvPr>
          <p:cNvPicPr>
            <a:picLocks noChangeAspect="1"/>
          </p:cNvPicPr>
          <p:nvPr/>
        </p:nvPicPr>
        <p:blipFill>
          <a:blip r:embed="rId3"/>
          <a:stretch>
            <a:fillRect/>
          </a:stretch>
        </p:blipFill>
        <p:spPr>
          <a:xfrm>
            <a:off x="6197098" y="1673988"/>
            <a:ext cx="5995597" cy="3804898"/>
          </a:xfrm>
          <a:prstGeom prst="rect">
            <a:avLst/>
          </a:prstGeom>
        </p:spPr>
      </p:pic>
    </p:spTree>
    <p:extLst>
      <p:ext uri="{BB962C8B-B14F-4D97-AF65-F5344CB8AC3E}">
        <p14:creationId xmlns:p14="http://schemas.microsoft.com/office/powerpoint/2010/main" val="31020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E46EF2E-C047-A955-14A6-987ADB0D5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735" y="1990052"/>
            <a:ext cx="7394531" cy="28778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anger sequencing | IKMB">
            <a:extLst>
              <a:ext uri="{FF2B5EF4-FFF2-40B4-BE49-F238E27FC236}">
                <a16:creationId xmlns:a16="http://schemas.microsoft.com/office/drawing/2014/main" id="{B7630B5C-B512-D18A-AA03-6ED959583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52"/>
          <a:stretch/>
        </p:blipFill>
        <p:spPr bwMode="auto">
          <a:xfrm>
            <a:off x="2209800" y="1704367"/>
            <a:ext cx="7772400" cy="344926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hidden="1">
            <a:extLst>
              <a:ext uri="{FF2B5EF4-FFF2-40B4-BE49-F238E27FC236}">
                <a16:creationId xmlns:a16="http://schemas.microsoft.com/office/drawing/2014/main" id="{94EF35B8-C99C-20F2-5178-0F91F3CCAB05}"/>
              </a:ext>
            </a:extLst>
          </p:cNvPr>
          <p:cNvCxnSpPr/>
          <p:nvPr/>
        </p:nvCxnSpPr>
        <p:spPr>
          <a:xfrm>
            <a:off x="-237994" y="839896"/>
            <a:ext cx="11887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ight Arrow 4">
            <a:extLst>
              <a:ext uri="{FF2B5EF4-FFF2-40B4-BE49-F238E27FC236}">
                <a16:creationId xmlns:a16="http://schemas.microsoft.com/office/drawing/2014/main" id="{D8A04489-AC9C-2259-2E92-94AC450E09FB}"/>
              </a:ext>
            </a:extLst>
          </p:cNvPr>
          <p:cNvSpPr/>
          <p:nvPr/>
        </p:nvSpPr>
        <p:spPr>
          <a:xfrm>
            <a:off x="2486417" y="695195"/>
            <a:ext cx="513567" cy="237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3D5DD3C-1FEE-5FFB-9199-48C8AB07C212}"/>
              </a:ext>
            </a:extLst>
          </p:cNvPr>
          <p:cNvSpPr/>
          <p:nvPr/>
        </p:nvSpPr>
        <p:spPr>
          <a:xfrm>
            <a:off x="5192039" y="708047"/>
            <a:ext cx="513567" cy="237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3196B3-35B0-DC4D-10E6-91A4FB5E5C18}"/>
              </a:ext>
            </a:extLst>
          </p:cNvPr>
          <p:cNvPicPr>
            <a:picLocks noChangeAspect="1"/>
          </p:cNvPicPr>
          <p:nvPr/>
        </p:nvPicPr>
        <p:blipFill>
          <a:blip r:embed="rId4"/>
          <a:stretch>
            <a:fillRect/>
          </a:stretch>
        </p:blipFill>
        <p:spPr>
          <a:xfrm>
            <a:off x="4032250" y="1219200"/>
            <a:ext cx="4127500" cy="4419600"/>
          </a:xfrm>
          <a:prstGeom prst="rect">
            <a:avLst/>
          </a:prstGeom>
        </p:spPr>
      </p:pic>
      <p:grpSp>
        <p:nvGrpSpPr>
          <p:cNvPr id="13" name="Group 12">
            <a:extLst>
              <a:ext uri="{FF2B5EF4-FFF2-40B4-BE49-F238E27FC236}">
                <a16:creationId xmlns:a16="http://schemas.microsoft.com/office/drawing/2014/main" id="{29ACFE20-2B7A-848B-CDB7-A7983182BC94}"/>
              </a:ext>
            </a:extLst>
          </p:cNvPr>
          <p:cNvGrpSpPr/>
          <p:nvPr/>
        </p:nvGrpSpPr>
        <p:grpSpPr>
          <a:xfrm>
            <a:off x="1434391" y="1765609"/>
            <a:ext cx="9296787" cy="2809586"/>
            <a:chOff x="1434391" y="1765609"/>
            <a:chExt cx="9296787" cy="2809586"/>
          </a:xfrm>
        </p:grpSpPr>
        <p:pic>
          <p:nvPicPr>
            <p:cNvPr id="10" name="Picture 9">
              <a:extLst>
                <a:ext uri="{FF2B5EF4-FFF2-40B4-BE49-F238E27FC236}">
                  <a16:creationId xmlns:a16="http://schemas.microsoft.com/office/drawing/2014/main" id="{174D957A-856F-489B-A7C1-B6B2B60C49C2}"/>
                </a:ext>
              </a:extLst>
            </p:cNvPr>
            <p:cNvPicPr>
              <a:picLocks noChangeAspect="1"/>
            </p:cNvPicPr>
            <p:nvPr/>
          </p:nvPicPr>
          <p:blipFill rotWithShape="1">
            <a:blip r:embed="rId5"/>
            <a:srcRect t="2225"/>
            <a:stretch/>
          </p:blipFill>
          <p:spPr>
            <a:xfrm>
              <a:off x="1460822" y="1884605"/>
              <a:ext cx="9270356" cy="2690590"/>
            </a:xfrm>
            <a:prstGeom prst="rect">
              <a:avLst/>
            </a:prstGeom>
          </p:spPr>
        </p:pic>
        <p:sp>
          <p:nvSpPr>
            <p:cNvPr id="12" name="Rectangle 11">
              <a:extLst>
                <a:ext uri="{FF2B5EF4-FFF2-40B4-BE49-F238E27FC236}">
                  <a16:creationId xmlns:a16="http://schemas.microsoft.com/office/drawing/2014/main" id="{26BC6B9E-4D6D-80AC-00B6-6A8D55817D85}"/>
                </a:ext>
              </a:extLst>
            </p:cNvPr>
            <p:cNvSpPr/>
            <p:nvPr/>
          </p:nvSpPr>
          <p:spPr>
            <a:xfrm>
              <a:off x="1434391" y="1765609"/>
              <a:ext cx="4446740" cy="28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E3A91790-BA09-2D11-00B6-0E49B0E94793}"/>
              </a:ext>
            </a:extLst>
          </p:cNvPr>
          <p:cNvPicPr>
            <a:picLocks noChangeAspect="1"/>
          </p:cNvPicPr>
          <p:nvPr/>
        </p:nvPicPr>
        <p:blipFill>
          <a:blip r:embed="rId6"/>
          <a:stretch>
            <a:fillRect/>
          </a:stretch>
        </p:blipFill>
        <p:spPr>
          <a:xfrm>
            <a:off x="3114037" y="1569436"/>
            <a:ext cx="5963925" cy="3719130"/>
          </a:xfrm>
          <a:prstGeom prst="rect">
            <a:avLst/>
          </a:prstGeom>
        </p:spPr>
      </p:pic>
      <p:sp>
        <p:nvSpPr>
          <p:cNvPr id="6" name="Right Arrow 5">
            <a:extLst>
              <a:ext uri="{FF2B5EF4-FFF2-40B4-BE49-F238E27FC236}">
                <a16:creationId xmlns:a16="http://schemas.microsoft.com/office/drawing/2014/main" id="{77DA3460-C519-DABE-28E4-62EF5CDD1282}"/>
              </a:ext>
            </a:extLst>
          </p:cNvPr>
          <p:cNvSpPr/>
          <p:nvPr/>
        </p:nvSpPr>
        <p:spPr>
          <a:xfrm>
            <a:off x="7345559" y="708351"/>
            <a:ext cx="513567" cy="237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F9DB26-8289-8235-0890-0B6BED0AD292}"/>
              </a:ext>
            </a:extLst>
          </p:cNvPr>
          <p:cNvPicPr>
            <a:picLocks noChangeAspect="1"/>
          </p:cNvPicPr>
          <p:nvPr/>
        </p:nvPicPr>
        <p:blipFill rotWithShape="1">
          <a:blip r:embed="rId7"/>
          <a:srcRect t="15254"/>
          <a:stretch/>
        </p:blipFill>
        <p:spPr>
          <a:xfrm>
            <a:off x="1143199" y="2575030"/>
            <a:ext cx="4831290" cy="1642355"/>
          </a:xfrm>
          <a:prstGeom prst="rect">
            <a:avLst/>
          </a:prstGeom>
        </p:spPr>
      </p:pic>
      <p:grpSp>
        <p:nvGrpSpPr>
          <p:cNvPr id="16" name="Group 15">
            <a:extLst>
              <a:ext uri="{FF2B5EF4-FFF2-40B4-BE49-F238E27FC236}">
                <a16:creationId xmlns:a16="http://schemas.microsoft.com/office/drawing/2014/main" id="{4BE9972E-7EA0-D65A-707B-ABF6F58AAE1B}"/>
              </a:ext>
            </a:extLst>
          </p:cNvPr>
          <p:cNvGrpSpPr/>
          <p:nvPr/>
        </p:nvGrpSpPr>
        <p:grpSpPr>
          <a:xfrm>
            <a:off x="6362755" y="2175015"/>
            <a:ext cx="3646852" cy="2268514"/>
            <a:chOff x="6180088" y="2261950"/>
            <a:chExt cx="3646852" cy="2268514"/>
          </a:xfrm>
        </p:grpSpPr>
        <p:pic>
          <p:nvPicPr>
            <p:cNvPr id="14" name="Picture 13">
              <a:extLst>
                <a:ext uri="{FF2B5EF4-FFF2-40B4-BE49-F238E27FC236}">
                  <a16:creationId xmlns:a16="http://schemas.microsoft.com/office/drawing/2014/main" id="{82354A92-ADFC-38BE-0B62-BC06CC3EE73B}"/>
                </a:ext>
              </a:extLst>
            </p:cNvPr>
            <p:cNvPicPr>
              <a:picLocks noChangeAspect="1"/>
            </p:cNvPicPr>
            <p:nvPr/>
          </p:nvPicPr>
          <p:blipFill>
            <a:blip r:embed="rId8"/>
            <a:stretch>
              <a:fillRect/>
            </a:stretch>
          </p:blipFill>
          <p:spPr>
            <a:xfrm>
              <a:off x="6180088" y="2261950"/>
              <a:ext cx="3646852" cy="2268514"/>
            </a:xfrm>
            <a:prstGeom prst="rect">
              <a:avLst/>
            </a:prstGeom>
          </p:spPr>
        </p:pic>
        <p:sp>
          <p:nvSpPr>
            <p:cNvPr id="15" name="Rectangle 14">
              <a:extLst>
                <a:ext uri="{FF2B5EF4-FFF2-40B4-BE49-F238E27FC236}">
                  <a16:creationId xmlns:a16="http://schemas.microsoft.com/office/drawing/2014/main" id="{B52DCEE9-7A7C-1DD6-1A94-D2AB2D407E51}"/>
                </a:ext>
              </a:extLst>
            </p:cNvPr>
            <p:cNvSpPr/>
            <p:nvPr/>
          </p:nvSpPr>
          <p:spPr>
            <a:xfrm>
              <a:off x="6417929" y="2480153"/>
              <a:ext cx="274357" cy="32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Arrow 16">
            <a:extLst>
              <a:ext uri="{FF2B5EF4-FFF2-40B4-BE49-F238E27FC236}">
                <a16:creationId xmlns:a16="http://schemas.microsoft.com/office/drawing/2014/main" id="{51930486-F2DB-A4A4-82F0-65104741A0E5}"/>
              </a:ext>
            </a:extLst>
          </p:cNvPr>
          <p:cNvSpPr/>
          <p:nvPr/>
        </p:nvSpPr>
        <p:spPr>
          <a:xfrm>
            <a:off x="9725416" y="708047"/>
            <a:ext cx="513567" cy="237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hidden="1">
            <a:extLst>
              <a:ext uri="{FF2B5EF4-FFF2-40B4-BE49-F238E27FC236}">
                <a16:creationId xmlns:a16="http://schemas.microsoft.com/office/drawing/2014/main" id="{7B809DA7-032E-ED4F-8549-F3BBDD16083A}"/>
              </a:ext>
            </a:extLst>
          </p:cNvPr>
          <p:cNvCxnSpPr>
            <a:cxnSpLocks/>
          </p:cNvCxnSpPr>
          <p:nvPr/>
        </p:nvCxnSpPr>
        <p:spPr>
          <a:xfrm>
            <a:off x="152400" y="3429000"/>
            <a:ext cx="11887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descr="A person holding a sign&#10;&#10;Description automatically generated with low confidence">
            <a:extLst>
              <a:ext uri="{FF2B5EF4-FFF2-40B4-BE49-F238E27FC236}">
                <a16:creationId xmlns:a16="http://schemas.microsoft.com/office/drawing/2014/main" id="{596AEA85-BC31-774C-4FB3-674BB238D5DB}"/>
              </a:ext>
            </a:extLst>
          </p:cNvPr>
          <p:cNvPicPr>
            <a:picLocks noChangeAspect="1"/>
          </p:cNvPicPr>
          <p:nvPr/>
        </p:nvPicPr>
        <p:blipFill rotWithShape="1">
          <a:blip r:embed="rId9"/>
          <a:srcRect t="16256"/>
          <a:stretch/>
        </p:blipFill>
        <p:spPr>
          <a:xfrm>
            <a:off x="3778250" y="1704366"/>
            <a:ext cx="4635500" cy="5175956"/>
          </a:xfrm>
          <a:prstGeom prst="rect">
            <a:avLst/>
          </a:prstGeom>
        </p:spPr>
      </p:pic>
    </p:spTree>
    <p:extLst>
      <p:ext uri="{BB962C8B-B14F-4D97-AF65-F5344CB8AC3E}">
        <p14:creationId xmlns:p14="http://schemas.microsoft.com/office/powerpoint/2010/main" val="211490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38385 -0.3831 " pathEditMode="relative" rAng="0" ptsTypes="AA">
                                      <p:cBhvr>
                                        <p:cTn id="6" dur="2000" fill="hold"/>
                                        <p:tgtEl>
                                          <p:spTgt spid="3074"/>
                                        </p:tgtEl>
                                        <p:attrNameLst>
                                          <p:attrName>ppt_x</p:attrName>
                                          <p:attrName>ppt_y</p:attrName>
                                        </p:attrNameLst>
                                      </p:cBhvr>
                                      <p:rCtr x="-19193" y="-19167"/>
                                    </p:animMotion>
                                  </p:childTnLst>
                                </p:cTn>
                              </p:par>
                              <p:par>
                                <p:cTn id="7" presetID="6" presetClass="emph" presetSubtype="0" fill="hold" nodeType="withEffect">
                                  <p:stCondLst>
                                    <p:cond delay="0"/>
                                  </p:stCondLst>
                                  <p:childTnLst>
                                    <p:animScale>
                                      <p:cBhvr>
                                        <p:cTn id="8" dur="2000" fill="hold"/>
                                        <p:tgtEl>
                                          <p:spTgt spid="3074"/>
                                        </p:tgtEl>
                                      </p:cBhvr>
                                      <p:by x="25000" y="25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029 0.00116 L -0.16927 -0.37685 " pathEditMode="relative" rAng="0" ptsTypes="AA">
                                      <p:cBhvr>
                                        <p:cTn id="16" dur="2000" fill="hold"/>
                                        <p:tgtEl>
                                          <p:spTgt spid="5126"/>
                                        </p:tgtEl>
                                        <p:attrNameLst>
                                          <p:attrName>ppt_x</p:attrName>
                                          <p:attrName>ppt_y</p:attrName>
                                        </p:attrNameLst>
                                      </p:cBhvr>
                                      <p:rCtr x="-7956" y="-18912"/>
                                    </p:animMotion>
                                  </p:childTnLst>
                                </p:cTn>
                              </p:par>
                              <p:par>
                                <p:cTn id="17" presetID="6" presetClass="emph" presetSubtype="0" fill="hold" nodeType="withEffect">
                                  <p:stCondLst>
                                    <p:cond delay="0"/>
                                  </p:stCondLst>
                                  <p:childTnLst>
                                    <p:animScale>
                                      <p:cBhvr>
                                        <p:cTn id="18" dur="2000" fill="hold"/>
                                        <p:tgtEl>
                                          <p:spTgt spid="5126"/>
                                        </p:tgtEl>
                                      </p:cBhvr>
                                      <p:by x="25000" y="25000"/>
                                    </p:animScale>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0" presetClass="path" presetSubtype="0" accel="50000" decel="50000" fill="hold" nodeType="withEffect">
                                  <p:stCondLst>
                                    <p:cond delay="0"/>
                                  </p:stCondLst>
                                  <p:childTnLst>
                                    <p:animMotion origin="layout" path="M -0.00885 0 L 0.03333 -0.3794 " pathEditMode="relative" rAng="0" ptsTypes="AA">
                                      <p:cBhvr>
                                        <p:cTn id="32" dur="2000" fill="hold"/>
                                        <p:tgtEl>
                                          <p:spTgt spid="9"/>
                                        </p:tgtEl>
                                        <p:attrNameLst>
                                          <p:attrName>ppt_x</p:attrName>
                                          <p:attrName>ppt_y</p:attrName>
                                        </p:attrNameLst>
                                      </p:cBhvr>
                                      <p:rCtr x="2109" y="-18981"/>
                                    </p:animMotion>
                                  </p:childTnLst>
                                </p:cTn>
                              </p:par>
                              <p:par>
                                <p:cTn id="33" presetID="6" presetClass="emph" presetSubtype="0" fill="hold" nodeType="withEffect">
                                  <p:stCondLst>
                                    <p:cond delay="0"/>
                                  </p:stCondLst>
                                  <p:childTnLst>
                                    <p:animScale>
                                      <p:cBhvr>
                                        <p:cTn id="34" dur="2000" fill="hold"/>
                                        <p:tgtEl>
                                          <p:spTgt spid="9"/>
                                        </p:tgtEl>
                                      </p:cBhvr>
                                      <p:by x="25000" y="2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 0 L 0.21354 -0.37755 " pathEditMode="relative" rAng="0" ptsTypes="AA">
                                      <p:cBhvr>
                                        <p:cTn id="48" dur="2000" fill="hold"/>
                                        <p:tgtEl>
                                          <p:spTgt spid="2"/>
                                        </p:tgtEl>
                                        <p:attrNameLst>
                                          <p:attrName>ppt_x</p:attrName>
                                          <p:attrName>ppt_y</p:attrName>
                                        </p:attrNameLst>
                                      </p:cBhvr>
                                      <p:rCtr x="10677" y="-18889"/>
                                    </p:animMotion>
                                  </p:childTnLst>
                                </p:cTn>
                              </p:par>
                              <p:par>
                                <p:cTn id="49" presetID="6" presetClass="emph" presetSubtype="0" fill="hold" nodeType="withEffect">
                                  <p:stCondLst>
                                    <p:cond delay="0"/>
                                  </p:stCondLst>
                                  <p:childTnLst>
                                    <p:animScale>
                                      <p:cBhvr>
                                        <p:cTn id="50" dur="2000" fill="hold"/>
                                        <p:tgtEl>
                                          <p:spTgt spid="2"/>
                                        </p:tgtEl>
                                      </p:cBhvr>
                                      <p:by x="25000" y="25000"/>
                                    </p:animScale>
                                  </p:childTnLst>
                                </p:cTn>
                              </p:par>
                              <p:par>
                                <p:cTn id="51" presetID="10"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nodeType="clickEffect">
                                  <p:stCondLst>
                                    <p:cond delay="0"/>
                                  </p:stCondLst>
                                  <p:childTnLst>
                                    <p:animMotion origin="layout" path="M 0.00222 0.01759 L 0.22253 -0.36181 " pathEditMode="relative" rAng="0" ptsTypes="AA">
                                      <p:cBhvr>
                                        <p:cTn id="63" dur="2000" fill="hold"/>
                                        <p:tgtEl>
                                          <p:spTgt spid="16"/>
                                        </p:tgtEl>
                                        <p:attrNameLst>
                                          <p:attrName>ppt_x</p:attrName>
                                          <p:attrName>ppt_y</p:attrName>
                                        </p:attrNameLst>
                                      </p:cBhvr>
                                      <p:rCtr x="11016" y="-18981"/>
                                    </p:animMotion>
                                  </p:childTnLst>
                                </p:cTn>
                              </p:par>
                              <p:par>
                                <p:cTn id="64" presetID="6" presetClass="emph" presetSubtype="0" fill="hold" nodeType="withEffect">
                                  <p:stCondLst>
                                    <p:cond delay="0"/>
                                  </p:stCondLst>
                                  <p:childTnLst>
                                    <p:animScale>
                                      <p:cBhvr>
                                        <p:cTn id="65" dur="2000" fill="hold"/>
                                        <p:tgtEl>
                                          <p:spTgt spid="16"/>
                                        </p:tgtEl>
                                      </p:cBhvr>
                                      <p:by x="50000" y="50000"/>
                                    </p:animScale>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F32F-C1BE-8D15-AF3C-09066EAB742C}"/>
              </a:ext>
            </a:extLst>
          </p:cNvPr>
          <p:cNvSpPr>
            <a:spLocks noGrp="1"/>
          </p:cNvSpPr>
          <p:nvPr>
            <p:ph type="title"/>
          </p:nvPr>
        </p:nvSpPr>
        <p:spPr/>
        <p:txBody>
          <a:bodyPr>
            <a:normAutofit fontScale="90000"/>
          </a:bodyPr>
          <a:lstStyle/>
          <a:p>
            <a:r>
              <a:rPr lang="en-US" dirty="0"/>
              <a:t>Sensitivity to VEGF Secretion and R2 Production</a:t>
            </a:r>
          </a:p>
        </p:txBody>
      </p:sp>
      <p:pic>
        <p:nvPicPr>
          <p:cNvPr id="5" name="Picture 4">
            <a:extLst>
              <a:ext uri="{FF2B5EF4-FFF2-40B4-BE49-F238E27FC236}">
                <a16:creationId xmlns:a16="http://schemas.microsoft.com/office/drawing/2014/main" id="{966F9B73-E2B0-21C5-8A04-E520060BB540}"/>
              </a:ext>
            </a:extLst>
          </p:cNvPr>
          <p:cNvPicPr>
            <a:picLocks noChangeAspect="1"/>
          </p:cNvPicPr>
          <p:nvPr/>
        </p:nvPicPr>
        <p:blipFill rotWithShape="1">
          <a:blip r:embed="rId2"/>
          <a:srcRect l="3861" t="6199" r="4302" b="7085"/>
          <a:stretch/>
        </p:blipFill>
        <p:spPr>
          <a:xfrm>
            <a:off x="186613" y="1688796"/>
            <a:ext cx="5917178" cy="3790089"/>
          </a:xfrm>
          <a:prstGeom prst="rect">
            <a:avLst/>
          </a:prstGeom>
        </p:spPr>
      </p:pic>
      <p:pic>
        <p:nvPicPr>
          <p:cNvPr id="3" name="Picture 2">
            <a:extLst>
              <a:ext uri="{FF2B5EF4-FFF2-40B4-BE49-F238E27FC236}">
                <a16:creationId xmlns:a16="http://schemas.microsoft.com/office/drawing/2014/main" id="{27FA1155-0241-915C-8688-848FA8962928}"/>
              </a:ext>
            </a:extLst>
          </p:cNvPr>
          <p:cNvPicPr>
            <a:picLocks noChangeAspect="1"/>
          </p:cNvPicPr>
          <p:nvPr/>
        </p:nvPicPr>
        <p:blipFill>
          <a:blip r:embed="rId3"/>
          <a:stretch>
            <a:fillRect/>
          </a:stretch>
        </p:blipFill>
        <p:spPr>
          <a:xfrm>
            <a:off x="6242721" y="1671325"/>
            <a:ext cx="5956989" cy="3807560"/>
          </a:xfrm>
          <a:prstGeom prst="rect">
            <a:avLst/>
          </a:prstGeom>
        </p:spPr>
      </p:pic>
      <p:sp>
        <p:nvSpPr>
          <p:cNvPr id="4" name="Rectangle 3">
            <a:extLst>
              <a:ext uri="{FF2B5EF4-FFF2-40B4-BE49-F238E27FC236}">
                <a16:creationId xmlns:a16="http://schemas.microsoft.com/office/drawing/2014/main" id="{EA28AE93-9CCA-5697-618B-0F395F4EAA0F}"/>
              </a:ext>
            </a:extLst>
          </p:cNvPr>
          <p:cNvSpPr/>
          <p:nvPr/>
        </p:nvSpPr>
        <p:spPr>
          <a:xfrm>
            <a:off x="8817431" y="1671325"/>
            <a:ext cx="1063689" cy="232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030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B448-3C70-995C-AB1A-268D7FF64E77}"/>
              </a:ext>
            </a:extLst>
          </p:cNvPr>
          <p:cNvSpPr>
            <a:spLocks noGrp="1"/>
          </p:cNvSpPr>
          <p:nvPr>
            <p:ph type="title"/>
          </p:nvPr>
        </p:nvSpPr>
        <p:spPr/>
        <p:txBody>
          <a:bodyPr>
            <a:normAutofit fontScale="90000"/>
          </a:bodyPr>
          <a:lstStyle/>
          <a:p>
            <a:r>
              <a:rPr lang="en-US" dirty="0"/>
              <a:t>Sensitivity to VEGF Secretion and R2 Production</a:t>
            </a:r>
          </a:p>
        </p:txBody>
      </p:sp>
      <p:pic>
        <p:nvPicPr>
          <p:cNvPr id="4" name="Picture 3">
            <a:extLst>
              <a:ext uri="{FF2B5EF4-FFF2-40B4-BE49-F238E27FC236}">
                <a16:creationId xmlns:a16="http://schemas.microsoft.com/office/drawing/2014/main" id="{BD1D4D16-B071-DA20-2D4D-A9C9F9EC5D24}"/>
              </a:ext>
            </a:extLst>
          </p:cNvPr>
          <p:cNvPicPr>
            <a:picLocks noChangeAspect="1"/>
          </p:cNvPicPr>
          <p:nvPr/>
        </p:nvPicPr>
        <p:blipFill>
          <a:blip r:embed="rId2"/>
          <a:stretch>
            <a:fillRect/>
          </a:stretch>
        </p:blipFill>
        <p:spPr>
          <a:xfrm>
            <a:off x="1476569" y="963630"/>
            <a:ext cx="9238862" cy="5894370"/>
          </a:xfrm>
          <a:prstGeom prst="rect">
            <a:avLst/>
          </a:prstGeom>
        </p:spPr>
      </p:pic>
    </p:spTree>
    <p:extLst>
      <p:ext uri="{BB962C8B-B14F-4D97-AF65-F5344CB8AC3E}">
        <p14:creationId xmlns:p14="http://schemas.microsoft.com/office/powerpoint/2010/main" val="42638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B448-3C70-995C-AB1A-268D7FF64E77}"/>
              </a:ext>
            </a:extLst>
          </p:cNvPr>
          <p:cNvSpPr>
            <a:spLocks noGrp="1"/>
          </p:cNvSpPr>
          <p:nvPr>
            <p:ph type="title"/>
          </p:nvPr>
        </p:nvSpPr>
        <p:spPr/>
        <p:txBody>
          <a:bodyPr>
            <a:normAutofit fontScale="90000"/>
          </a:bodyPr>
          <a:lstStyle/>
          <a:p>
            <a:r>
              <a:rPr lang="en-US" dirty="0"/>
              <a:t>Sensitivity to VEGF Secretion and R2 Production</a:t>
            </a:r>
          </a:p>
        </p:txBody>
      </p:sp>
      <p:pic>
        <p:nvPicPr>
          <p:cNvPr id="3" name="Picture 2">
            <a:extLst>
              <a:ext uri="{FF2B5EF4-FFF2-40B4-BE49-F238E27FC236}">
                <a16:creationId xmlns:a16="http://schemas.microsoft.com/office/drawing/2014/main" id="{C30F7950-129E-22A2-DD32-B8BECD65C1CA}"/>
              </a:ext>
            </a:extLst>
          </p:cNvPr>
          <p:cNvPicPr>
            <a:picLocks noChangeAspect="1"/>
          </p:cNvPicPr>
          <p:nvPr/>
        </p:nvPicPr>
        <p:blipFill>
          <a:blip r:embed="rId2"/>
          <a:stretch>
            <a:fillRect/>
          </a:stretch>
        </p:blipFill>
        <p:spPr>
          <a:xfrm>
            <a:off x="1476569" y="926311"/>
            <a:ext cx="9238862" cy="5894370"/>
          </a:xfrm>
          <a:prstGeom prst="rect">
            <a:avLst/>
          </a:prstGeom>
        </p:spPr>
      </p:pic>
    </p:spTree>
    <p:extLst>
      <p:ext uri="{BB962C8B-B14F-4D97-AF65-F5344CB8AC3E}">
        <p14:creationId xmlns:p14="http://schemas.microsoft.com/office/powerpoint/2010/main" val="1561669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F90B-4517-9BCC-ACC1-618B0F49940E}"/>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0B93F6E5-9181-4416-8EF3-7EB09914BF31}"/>
              </a:ext>
            </a:extLst>
          </p:cNvPr>
          <p:cNvSpPr>
            <a:spLocks noGrp="1"/>
          </p:cNvSpPr>
          <p:nvPr>
            <p:ph idx="1"/>
          </p:nvPr>
        </p:nvSpPr>
        <p:spPr/>
        <p:txBody>
          <a:bodyPr/>
          <a:lstStyle/>
          <a:p>
            <a:r>
              <a:rPr lang="en-US" dirty="0"/>
              <a:t>Implement stochastic appearance of metastasis compartments</a:t>
            </a:r>
          </a:p>
          <a:p>
            <a:r>
              <a:rPr lang="en-US" dirty="0"/>
              <a:t>Parameterize the cancer compartments by altering secretion levels from nominal value using gene expression data for primary and metastatic tumors</a:t>
            </a:r>
          </a:p>
          <a:p>
            <a:r>
              <a:rPr lang="en-US" dirty="0"/>
              <a:t>Simulate therapeutic intervention </a:t>
            </a:r>
          </a:p>
          <a:p>
            <a:r>
              <a:rPr lang="en-US" dirty="0"/>
              <a:t>Include more ligands and receptors</a:t>
            </a:r>
          </a:p>
          <a:p>
            <a:r>
              <a:rPr lang="en-US" dirty="0"/>
              <a:t>Add receptors to tumor cells</a:t>
            </a:r>
          </a:p>
        </p:txBody>
      </p:sp>
    </p:spTree>
    <p:extLst>
      <p:ext uri="{BB962C8B-B14F-4D97-AF65-F5344CB8AC3E}">
        <p14:creationId xmlns:p14="http://schemas.microsoft.com/office/powerpoint/2010/main" val="357050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F41994-4FD3-9D9F-33CD-B1DFAF104723}"/>
              </a:ext>
            </a:extLst>
          </p:cNvPr>
          <p:cNvSpPr>
            <a:spLocks noGrp="1"/>
          </p:cNvSpPr>
          <p:nvPr>
            <p:ph type="title"/>
          </p:nvPr>
        </p:nvSpPr>
        <p:spPr>
          <a:xfrm>
            <a:off x="3344216" y="2074730"/>
            <a:ext cx="5490224" cy="3072036"/>
          </a:xfrm>
        </p:spPr>
        <p:txBody>
          <a:bodyPr anchor="ctr">
            <a:normAutofit/>
          </a:bodyPr>
          <a:lstStyle/>
          <a:p>
            <a:r>
              <a:rPr lang="en-US" dirty="0"/>
              <a:t>Physiologically Based Pharmacokinetic (PBPK) vs Compartmental PK Models</a:t>
            </a:r>
          </a:p>
        </p:txBody>
      </p:sp>
    </p:spTree>
    <p:extLst>
      <p:ext uri="{BB962C8B-B14F-4D97-AF65-F5344CB8AC3E}">
        <p14:creationId xmlns:p14="http://schemas.microsoft.com/office/powerpoint/2010/main" val="3245947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BE47DE-2928-5B7F-129B-2A958E97DBE3}"/>
              </a:ext>
            </a:extLst>
          </p:cNvPr>
          <p:cNvGrpSpPr/>
          <p:nvPr/>
        </p:nvGrpSpPr>
        <p:grpSpPr>
          <a:xfrm>
            <a:off x="0" y="93946"/>
            <a:ext cx="7772400" cy="2809734"/>
            <a:chOff x="2362200" y="3225452"/>
            <a:chExt cx="7772400" cy="2809734"/>
          </a:xfrm>
        </p:grpSpPr>
        <p:pic>
          <p:nvPicPr>
            <p:cNvPr id="6" name="Picture 5">
              <a:extLst>
                <a:ext uri="{FF2B5EF4-FFF2-40B4-BE49-F238E27FC236}">
                  <a16:creationId xmlns:a16="http://schemas.microsoft.com/office/drawing/2014/main" id="{A5DEED56-22D4-C25D-6AC8-90D029AE95CE}"/>
                </a:ext>
              </a:extLst>
            </p:cNvPr>
            <p:cNvPicPr>
              <a:picLocks noChangeAspect="1"/>
            </p:cNvPicPr>
            <p:nvPr/>
          </p:nvPicPr>
          <p:blipFill rotWithShape="1">
            <a:blip r:embed="rId2"/>
            <a:srcRect b="85421"/>
            <a:stretch/>
          </p:blipFill>
          <p:spPr>
            <a:xfrm>
              <a:off x="2362200" y="3225452"/>
              <a:ext cx="7772400" cy="715475"/>
            </a:xfrm>
            <a:prstGeom prst="rect">
              <a:avLst/>
            </a:prstGeom>
          </p:spPr>
        </p:pic>
        <p:pic>
          <p:nvPicPr>
            <p:cNvPr id="7" name="Picture 6">
              <a:extLst>
                <a:ext uri="{FF2B5EF4-FFF2-40B4-BE49-F238E27FC236}">
                  <a16:creationId xmlns:a16="http://schemas.microsoft.com/office/drawing/2014/main" id="{313EA9F8-8CF6-FFB2-71F4-3768E231C183}"/>
                </a:ext>
              </a:extLst>
            </p:cNvPr>
            <p:cNvPicPr>
              <a:picLocks noChangeAspect="1"/>
            </p:cNvPicPr>
            <p:nvPr/>
          </p:nvPicPr>
          <p:blipFill rotWithShape="1">
            <a:blip r:embed="rId2"/>
            <a:srcRect t="54105"/>
            <a:stretch/>
          </p:blipFill>
          <p:spPr>
            <a:xfrm>
              <a:off x="2362200" y="3782860"/>
              <a:ext cx="7772400" cy="2252326"/>
            </a:xfrm>
            <a:prstGeom prst="rect">
              <a:avLst/>
            </a:prstGeom>
          </p:spPr>
        </p:pic>
      </p:grpSp>
      <p:pic>
        <p:nvPicPr>
          <p:cNvPr id="13" name="Picture 12">
            <a:extLst>
              <a:ext uri="{FF2B5EF4-FFF2-40B4-BE49-F238E27FC236}">
                <a16:creationId xmlns:a16="http://schemas.microsoft.com/office/drawing/2014/main" id="{02CB3DEC-38CB-F904-8D20-BD2991137A39}"/>
              </a:ext>
            </a:extLst>
          </p:cNvPr>
          <p:cNvPicPr>
            <a:picLocks noChangeAspect="1"/>
          </p:cNvPicPr>
          <p:nvPr/>
        </p:nvPicPr>
        <p:blipFill>
          <a:blip r:embed="rId3"/>
          <a:stretch>
            <a:fillRect/>
          </a:stretch>
        </p:blipFill>
        <p:spPr>
          <a:xfrm>
            <a:off x="7148626" y="0"/>
            <a:ext cx="4655067" cy="6858000"/>
          </a:xfrm>
          <a:prstGeom prst="rect">
            <a:avLst/>
          </a:prstGeom>
        </p:spPr>
      </p:pic>
      <p:sp>
        <p:nvSpPr>
          <p:cNvPr id="15" name="Content Placeholder 14">
            <a:extLst>
              <a:ext uri="{FF2B5EF4-FFF2-40B4-BE49-F238E27FC236}">
                <a16:creationId xmlns:a16="http://schemas.microsoft.com/office/drawing/2014/main" id="{1B10889F-CE8F-BA7E-9DE0-9FD66FA1E5AB}"/>
              </a:ext>
            </a:extLst>
          </p:cNvPr>
          <p:cNvSpPr>
            <a:spLocks noGrp="1"/>
          </p:cNvSpPr>
          <p:nvPr>
            <p:ph idx="1"/>
          </p:nvPr>
        </p:nvSpPr>
        <p:spPr>
          <a:xfrm>
            <a:off x="262595" y="3094044"/>
            <a:ext cx="6062598" cy="3402550"/>
          </a:xfrm>
        </p:spPr>
        <p:txBody>
          <a:bodyPr>
            <a:normAutofit fontScale="92500" lnSpcReduction="20000"/>
          </a:bodyPr>
          <a:lstStyle/>
          <a:p>
            <a:pPr marL="285750" indent="-285750">
              <a:buFont typeface="Arial" panose="020B0604020202020204" pitchFamily="34" charset="0"/>
              <a:buChar char="•"/>
            </a:pPr>
            <a:r>
              <a:rPr lang="en-US" sz="2000" dirty="0"/>
              <a:t>Rules for lumping parallel and serial tissues so that minimal information is lost:</a:t>
            </a:r>
          </a:p>
          <a:p>
            <a:pPr marL="914400" lvl="1" indent="-457200">
              <a:buFont typeface="+mj-lt"/>
              <a:buAutoNum type="arabicPeriod"/>
            </a:pPr>
            <a:r>
              <a:rPr lang="en-US" sz="2000" dirty="0"/>
              <a:t>Parallel tissues should be lumped only if they have similar time constants </a:t>
            </a:r>
          </a:p>
          <a:p>
            <a:pPr marL="1371600" lvl="2" indent="-457200">
              <a:buFont typeface="Courier New" panose="02070309020205020404" pitchFamily="49" charset="0"/>
              <a:buChar char="o"/>
            </a:pPr>
            <a:r>
              <a:rPr lang="en-US" sz="2000" b="1" dirty="0"/>
              <a:t>What is “similar”?</a:t>
            </a:r>
          </a:p>
          <a:p>
            <a:pPr marL="914400" lvl="1" indent="-457200">
              <a:buFont typeface="+mj-lt"/>
              <a:buAutoNum type="arabicPeriod"/>
            </a:pPr>
            <a:r>
              <a:rPr lang="en-US" sz="2000" dirty="0"/>
              <a:t>Serial tissues should be lumped only if they have small time constants (</a:t>
            </a:r>
            <a:r>
              <a:rPr lang="en-US" sz="2000" dirty="0" err="1"/>
              <a:t>ie</a:t>
            </a:r>
            <a:r>
              <a:rPr lang="en-US" sz="2000" dirty="0"/>
              <a:t>. Equilibrate rapidly with each other)</a:t>
            </a:r>
          </a:p>
          <a:p>
            <a:pPr marL="457200" indent="-457200">
              <a:buFont typeface="Arial" panose="020B0604020202020204" pitchFamily="34" charset="0"/>
              <a:buChar char="•"/>
            </a:pPr>
            <a:r>
              <a:rPr lang="en-US" sz="2000" dirty="0"/>
              <a:t>Derived equations for lumped model parameters from full PBPK model parameters</a:t>
            </a:r>
            <a:endParaRPr lang="en-US" dirty="0"/>
          </a:p>
        </p:txBody>
      </p:sp>
    </p:spTree>
    <p:extLst>
      <p:ext uri="{BB962C8B-B14F-4D97-AF65-F5344CB8AC3E}">
        <p14:creationId xmlns:p14="http://schemas.microsoft.com/office/powerpoint/2010/main" val="3484334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2CB3DEC-38CB-F904-8D20-BD2991137A39}"/>
              </a:ext>
            </a:extLst>
          </p:cNvPr>
          <p:cNvPicPr>
            <a:picLocks noChangeAspect="1"/>
          </p:cNvPicPr>
          <p:nvPr/>
        </p:nvPicPr>
        <p:blipFill>
          <a:blip r:embed="rId2"/>
          <a:stretch>
            <a:fillRect/>
          </a:stretch>
        </p:blipFill>
        <p:spPr>
          <a:xfrm>
            <a:off x="6635060" y="0"/>
            <a:ext cx="4655067" cy="6858000"/>
          </a:xfrm>
          <a:prstGeom prst="rect">
            <a:avLst/>
          </a:prstGeom>
        </p:spPr>
      </p:pic>
      <p:pic>
        <p:nvPicPr>
          <p:cNvPr id="2" name="Picture 1">
            <a:extLst>
              <a:ext uri="{FF2B5EF4-FFF2-40B4-BE49-F238E27FC236}">
                <a16:creationId xmlns:a16="http://schemas.microsoft.com/office/drawing/2014/main" id="{08BB3486-47C6-B4DB-78FD-1EEC6A0F27D3}"/>
              </a:ext>
            </a:extLst>
          </p:cNvPr>
          <p:cNvPicPr>
            <a:picLocks noChangeAspect="1"/>
          </p:cNvPicPr>
          <p:nvPr/>
        </p:nvPicPr>
        <p:blipFill>
          <a:blip r:embed="rId3"/>
          <a:stretch>
            <a:fillRect/>
          </a:stretch>
        </p:blipFill>
        <p:spPr>
          <a:xfrm>
            <a:off x="985814" y="380260"/>
            <a:ext cx="4655066" cy="6097481"/>
          </a:xfrm>
          <a:prstGeom prst="rect">
            <a:avLst/>
          </a:prstGeom>
        </p:spPr>
      </p:pic>
    </p:spTree>
    <p:extLst>
      <p:ext uri="{BB962C8B-B14F-4D97-AF65-F5344CB8AC3E}">
        <p14:creationId xmlns:p14="http://schemas.microsoft.com/office/powerpoint/2010/main" val="2223141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A6AD58-A7BE-2AB8-53D1-C89B3E284578}"/>
              </a:ext>
            </a:extLst>
          </p:cNvPr>
          <p:cNvGrpSpPr/>
          <p:nvPr/>
        </p:nvGrpSpPr>
        <p:grpSpPr>
          <a:xfrm>
            <a:off x="680990" y="0"/>
            <a:ext cx="10830020" cy="6858000"/>
            <a:chOff x="87682" y="0"/>
            <a:chExt cx="10830020" cy="6858000"/>
          </a:xfrm>
        </p:grpSpPr>
        <p:pic>
          <p:nvPicPr>
            <p:cNvPr id="5" name="Picture 4">
              <a:extLst>
                <a:ext uri="{FF2B5EF4-FFF2-40B4-BE49-F238E27FC236}">
                  <a16:creationId xmlns:a16="http://schemas.microsoft.com/office/drawing/2014/main" id="{39FEE09E-9114-CE8E-7B24-ADBEAA6CD4AC}"/>
                </a:ext>
              </a:extLst>
            </p:cNvPr>
            <p:cNvPicPr>
              <a:picLocks noChangeAspect="1"/>
            </p:cNvPicPr>
            <p:nvPr/>
          </p:nvPicPr>
          <p:blipFill rotWithShape="1">
            <a:blip r:embed="rId2"/>
            <a:srcRect b="12329"/>
            <a:stretch/>
          </p:blipFill>
          <p:spPr>
            <a:xfrm>
              <a:off x="5432760" y="0"/>
              <a:ext cx="5484942" cy="6858000"/>
            </a:xfrm>
            <a:prstGeom prst="rect">
              <a:avLst/>
            </a:prstGeom>
          </p:spPr>
        </p:pic>
        <p:pic>
          <p:nvPicPr>
            <p:cNvPr id="6" name="Picture 5">
              <a:extLst>
                <a:ext uri="{FF2B5EF4-FFF2-40B4-BE49-F238E27FC236}">
                  <a16:creationId xmlns:a16="http://schemas.microsoft.com/office/drawing/2014/main" id="{C150C1FE-7103-9F52-8C1E-85C9C8BB3359}"/>
                </a:ext>
              </a:extLst>
            </p:cNvPr>
            <p:cNvPicPr>
              <a:picLocks noChangeAspect="1"/>
            </p:cNvPicPr>
            <p:nvPr/>
          </p:nvPicPr>
          <p:blipFill rotWithShape="1">
            <a:blip r:embed="rId2"/>
            <a:srcRect t="87093"/>
            <a:stretch/>
          </p:blipFill>
          <p:spPr>
            <a:xfrm>
              <a:off x="87682" y="2946748"/>
              <a:ext cx="5239688" cy="964505"/>
            </a:xfrm>
            <a:prstGeom prst="rect">
              <a:avLst/>
            </a:prstGeom>
          </p:spPr>
        </p:pic>
      </p:grpSp>
    </p:spTree>
    <p:extLst>
      <p:ext uri="{BB962C8B-B14F-4D97-AF65-F5344CB8AC3E}">
        <p14:creationId xmlns:p14="http://schemas.microsoft.com/office/powerpoint/2010/main" val="195996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FA1B3-40AC-0F06-8013-642F18569D7D}"/>
              </a:ext>
            </a:extLst>
          </p:cNvPr>
          <p:cNvPicPr>
            <a:picLocks noChangeAspect="1"/>
          </p:cNvPicPr>
          <p:nvPr/>
        </p:nvPicPr>
        <p:blipFill>
          <a:blip r:embed="rId2"/>
          <a:stretch>
            <a:fillRect/>
          </a:stretch>
        </p:blipFill>
        <p:spPr>
          <a:xfrm>
            <a:off x="0" y="0"/>
            <a:ext cx="7772400" cy="2511209"/>
          </a:xfrm>
          <a:prstGeom prst="rect">
            <a:avLst/>
          </a:prstGeom>
        </p:spPr>
      </p:pic>
      <p:pic>
        <p:nvPicPr>
          <p:cNvPr id="3" name="Picture 2">
            <a:extLst>
              <a:ext uri="{FF2B5EF4-FFF2-40B4-BE49-F238E27FC236}">
                <a16:creationId xmlns:a16="http://schemas.microsoft.com/office/drawing/2014/main" id="{BC8E3A26-F7DB-0BEF-A3FA-C5EC47B2E623}"/>
              </a:ext>
            </a:extLst>
          </p:cNvPr>
          <p:cNvPicPr>
            <a:picLocks noChangeAspect="1"/>
          </p:cNvPicPr>
          <p:nvPr/>
        </p:nvPicPr>
        <p:blipFill rotWithShape="1">
          <a:blip r:embed="rId3"/>
          <a:srcRect l="14914" r="13988" b="39169"/>
          <a:stretch/>
        </p:blipFill>
        <p:spPr>
          <a:xfrm>
            <a:off x="0" y="2511208"/>
            <a:ext cx="3506020" cy="4171763"/>
          </a:xfrm>
          <a:prstGeom prst="rect">
            <a:avLst/>
          </a:prstGeom>
        </p:spPr>
      </p:pic>
      <p:pic>
        <p:nvPicPr>
          <p:cNvPr id="5" name="Picture 4">
            <a:extLst>
              <a:ext uri="{FF2B5EF4-FFF2-40B4-BE49-F238E27FC236}">
                <a16:creationId xmlns:a16="http://schemas.microsoft.com/office/drawing/2014/main" id="{101C70EE-E7B8-17F6-6D86-E582FC6565BC}"/>
              </a:ext>
            </a:extLst>
          </p:cNvPr>
          <p:cNvPicPr>
            <a:picLocks noChangeAspect="1"/>
          </p:cNvPicPr>
          <p:nvPr/>
        </p:nvPicPr>
        <p:blipFill>
          <a:blip r:embed="rId4"/>
          <a:stretch>
            <a:fillRect/>
          </a:stretch>
        </p:blipFill>
        <p:spPr>
          <a:xfrm>
            <a:off x="3844810" y="3103360"/>
            <a:ext cx="3827382" cy="2987458"/>
          </a:xfrm>
          <a:prstGeom prst="rect">
            <a:avLst/>
          </a:prstGeom>
        </p:spPr>
      </p:pic>
      <p:grpSp>
        <p:nvGrpSpPr>
          <p:cNvPr id="20" name="Group 19">
            <a:extLst>
              <a:ext uri="{FF2B5EF4-FFF2-40B4-BE49-F238E27FC236}">
                <a16:creationId xmlns:a16="http://schemas.microsoft.com/office/drawing/2014/main" id="{B35F008D-ECA9-6229-1C14-F56BBF1CEEE5}"/>
              </a:ext>
            </a:extLst>
          </p:cNvPr>
          <p:cNvGrpSpPr/>
          <p:nvPr/>
        </p:nvGrpSpPr>
        <p:grpSpPr>
          <a:xfrm>
            <a:off x="8416473" y="3839828"/>
            <a:ext cx="3497866" cy="1514522"/>
            <a:chOff x="8416473" y="3626099"/>
            <a:chExt cx="3497866" cy="1514522"/>
          </a:xfrm>
        </p:grpSpPr>
        <p:sp>
          <p:nvSpPr>
            <p:cNvPr id="6" name="Rectangle 5">
              <a:extLst>
                <a:ext uri="{FF2B5EF4-FFF2-40B4-BE49-F238E27FC236}">
                  <a16:creationId xmlns:a16="http://schemas.microsoft.com/office/drawing/2014/main" id="{652123D1-9555-CAF9-26E2-F9D60CC1DB34}"/>
                </a:ext>
              </a:extLst>
            </p:cNvPr>
            <p:cNvSpPr/>
            <p:nvPr/>
          </p:nvSpPr>
          <p:spPr>
            <a:xfrm>
              <a:off x="8416473"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Central</a:t>
              </a:r>
            </a:p>
          </p:txBody>
        </p:sp>
        <p:sp>
          <p:nvSpPr>
            <p:cNvPr id="9" name="Rectangle 8">
              <a:extLst>
                <a:ext uri="{FF2B5EF4-FFF2-40B4-BE49-F238E27FC236}">
                  <a16:creationId xmlns:a16="http://schemas.microsoft.com/office/drawing/2014/main" id="{96FCB685-4AE3-81DF-6C0E-789AEE7EE7AC}"/>
                </a:ext>
              </a:extLst>
            </p:cNvPr>
            <p:cNvSpPr/>
            <p:nvPr/>
          </p:nvSpPr>
          <p:spPr>
            <a:xfrm>
              <a:off x="10736892"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Peripheral</a:t>
              </a:r>
            </a:p>
          </p:txBody>
        </p:sp>
        <p:cxnSp>
          <p:nvCxnSpPr>
            <p:cNvPr id="11" name="Straight Arrow Connector 10">
              <a:extLst>
                <a:ext uri="{FF2B5EF4-FFF2-40B4-BE49-F238E27FC236}">
                  <a16:creationId xmlns:a16="http://schemas.microsoft.com/office/drawing/2014/main" id="{0981D9FC-DBE8-D166-BBC2-1CEFA542EEFC}"/>
                </a:ext>
              </a:extLst>
            </p:cNvPr>
            <p:cNvCxnSpPr/>
            <p:nvPr/>
          </p:nvCxnSpPr>
          <p:spPr>
            <a:xfrm>
              <a:off x="9593920" y="3970750"/>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0AFD1A-D0B6-A37D-E459-9745E195A5F0}"/>
                </a:ext>
              </a:extLst>
            </p:cNvPr>
            <p:cNvCxnSpPr>
              <a:cxnSpLocks/>
            </p:cNvCxnSpPr>
            <p:nvPr/>
          </p:nvCxnSpPr>
          <p:spPr>
            <a:xfrm flipH="1">
              <a:off x="9593920" y="4196219"/>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2A46FDA-369F-E196-CBD8-0E10B735EDEF}"/>
                </a:ext>
              </a:extLst>
            </p:cNvPr>
            <p:cNvSpPr txBox="1"/>
            <p:nvPr/>
          </p:nvSpPr>
          <p:spPr>
            <a:xfrm>
              <a:off x="10020822" y="3626099"/>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12</a:t>
              </a:r>
            </a:p>
          </p:txBody>
        </p:sp>
        <p:sp>
          <p:nvSpPr>
            <p:cNvPr id="16" name="TextBox 15">
              <a:extLst>
                <a:ext uri="{FF2B5EF4-FFF2-40B4-BE49-F238E27FC236}">
                  <a16:creationId xmlns:a16="http://schemas.microsoft.com/office/drawing/2014/main" id="{B262206B-AAFC-E586-2236-22995A0B512A}"/>
                </a:ext>
              </a:extLst>
            </p:cNvPr>
            <p:cNvSpPr txBox="1"/>
            <p:nvPr/>
          </p:nvSpPr>
          <p:spPr>
            <a:xfrm>
              <a:off x="10020822" y="4155416"/>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21</a:t>
              </a:r>
            </a:p>
          </p:txBody>
        </p:sp>
        <p:cxnSp>
          <p:nvCxnSpPr>
            <p:cNvPr id="18" name="Straight Arrow Connector 17">
              <a:extLst>
                <a:ext uri="{FF2B5EF4-FFF2-40B4-BE49-F238E27FC236}">
                  <a16:creationId xmlns:a16="http://schemas.microsoft.com/office/drawing/2014/main" id="{901E28AA-4912-E8E7-B11E-C3479E17184A}"/>
                </a:ext>
              </a:extLst>
            </p:cNvPr>
            <p:cNvCxnSpPr>
              <a:cxnSpLocks/>
              <a:stCxn id="6" idx="2"/>
            </p:cNvCxnSpPr>
            <p:nvPr/>
          </p:nvCxnSpPr>
          <p:spPr>
            <a:xfrm flipH="1">
              <a:off x="9005196" y="4527973"/>
              <a:ext cx="1" cy="612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2D82AC-B718-2BB4-FB5E-6165DE8580C8}"/>
                </a:ext>
              </a:extLst>
            </p:cNvPr>
            <p:cNvSpPr txBox="1"/>
            <p:nvPr/>
          </p:nvSpPr>
          <p:spPr>
            <a:xfrm>
              <a:off x="9030249" y="4597089"/>
              <a:ext cx="513567"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k</a:t>
              </a:r>
              <a:r>
                <a:rPr lang="en-US" baseline="-25000" dirty="0" err="1">
                  <a:latin typeface="Calibri" panose="020F0502020204030204" pitchFamily="34" charset="0"/>
                  <a:cs typeface="Calibri" panose="020F0502020204030204" pitchFamily="34" charset="0"/>
                </a:rPr>
                <a:t>E</a:t>
              </a:r>
              <a:endParaRPr lang="en-US" baseline="-25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117951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DD582C9-796F-125A-260C-07E8AD01967F}"/>
              </a:ext>
            </a:extLst>
          </p:cNvPr>
          <p:cNvGrpSpPr/>
          <p:nvPr/>
        </p:nvGrpSpPr>
        <p:grpSpPr>
          <a:xfrm>
            <a:off x="306008" y="563671"/>
            <a:ext cx="2707780" cy="5481515"/>
            <a:chOff x="306008" y="563671"/>
            <a:chExt cx="2707780" cy="5481515"/>
          </a:xfrm>
        </p:grpSpPr>
        <p:pic>
          <p:nvPicPr>
            <p:cNvPr id="3" name="Picture 2">
              <a:extLst>
                <a:ext uri="{FF2B5EF4-FFF2-40B4-BE49-F238E27FC236}">
                  <a16:creationId xmlns:a16="http://schemas.microsoft.com/office/drawing/2014/main" id="{BC8E3A26-F7DB-0BEF-A3FA-C5EC47B2E623}"/>
                </a:ext>
              </a:extLst>
            </p:cNvPr>
            <p:cNvPicPr>
              <a:picLocks noChangeAspect="1"/>
            </p:cNvPicPr>
            <p:nvPr/>
          </p:nvPicPr>
          <p:blipFill rotWithShape="1">
            <a:blip r:embed="rId2"/>
            <a:srcRect l="14914" r="13988" b="39169"/>
            <a:stretch/>
          </p:blipFill>
          <p:spPr>
            <a:xfrm>
              <a:off x="419686" y="563671"/>
              <a:ext cx="2480424" cy="2951422"/>
            </a:xfrm>
            <a:prstGeom prst="rect">
              <a:avLst/>
            </a:prstGeom>
          </p:spPr>
        </p:pic>
        <p:pic>
          <p:nvPicPr>
            <p:cNvPr id="5" name="Picture 4">
              <a:extLst>
                <a:ext uri="{FF2B5EF4-FFF2-40B4-BE49-F238E27FC236}">
                  <a16:creationId xmlns:a16="http://schemas.microsoft.com/office/drawing/2014/main" id="{101C70EE-E7B8-17F6-6D86-E582FC6565BC}"/>
                </a:ext>
              </a:extLst>
            </p:cNvPr>
            <p:cNvPicPr>
              <a:picLocks noChangeAspect="1"/>
            </p:cNvPicPr>
            <p:nvPr/>
          </p:nvPicPr>
          <p:blipFill>
            <a:blip r:embed="rId3"/>
            <a:stretch>
              <a:fillRect/>
            </a:stretch>
          </p:blipFill>
          <p:spPr>
            <a:xfrm>
              <a:off x="306008" y="3931631"/>
              <a:ext cx="2707780" cy="2113555"/>
            </a:xfrm>
            <a:prstGeom prst="rect">
              <a:avLst/>
            </a:prstGeom>
          </p:spPr>
        </p:pic>
      </p:grpSp>
      <p:pic>
        <p:nvPicPr>
          <p:cNvPr id="8" name="Picture 7">
            <a:extLst>
              <a:ext uri="{FF2B5EF4-FFF2-40B4-BE49-F238E27FC236}">
                <a16:creationId xmlns:a16="http://schemas.microsoft.com/office/drawing/2014/main" id="{DC20EFF6-57F1-06BC-1804-305A28FF3E2E}"/>
              </a:ext>
            </a:extLst>
          </p:cNvPr>
          <p:cNvPicPr>
            <a:picLocks noChangeAspect="1"/>
          </p:cNvPicPr>
          <p:nvPr/>
        </p:nvPicPr>
        <p:blipFill>
          <a:blip r:embed="rId4"/>
          <a:stretch>
            <a:fillRect/>
          </a:stretch>
        </p:blipFill>
        <p:spPr>
          <a:xfrm>
            <a:off x="3632548" y="1142762"/>
            <a:ext cx="8559452" cy="4323333"/>
          </a:xfrm>
          <a:prstGeom prst="rect">
            <a:avLst/>
          </a:prstGeom>
        </p:spPr>
      </p:pic>
    </p:spTree>
    <p:extLst>
      <p:ext uri="{BB962C8B-B14F-4D97-AF65-F5344CB8AC3E}">
        <p14:creationId xmlns:p14="http://schemas.microsoft.com/office/powerpoint/2010/main" val="87357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7E50-02B6-8F70-5124-AF5B3CFF481A}"/>
              </a:ext>
            </a:extLst>
          </p:cNvPr>
          <p:cNvSpPr>
            <a:spLocks noGrp="1"/>
          </p:cNvSpPr>
          <p:nvPr>
            <p:ph type="title"/>
          </p:nvPr>
        </p:nvSpPr>
        <p:spPr>
          <a:xfrm>
            <a:off x="3344216" y="2074729"/>
            <a:ext cx="5490224" cy="3089453"/>
          </a:xfrm>
        </p:spPr>
        <p:txBody>
          <a:bodyPr anchor="ctr">
            <a:normAutofit/>
          </a:bodyPr>
          <a:lstStyle/>
          <a:p>
            <a:r>
              <a:rPr lang="en-US" dirty="0"/>
              <a:t>A QSP Model for VEGF Signaling in Prostate Cancer Metastasis</a:t>
            </a:r>
          </a:p>
        </p:txBody>
      </p:sp>
    </p:spTree>
    <p:extLst>
      <p:ext uri="{BB962C8B-B14F-4D97-AF65-F5344CB8AC3E}">
        <p14:creationId xmlns:p14="http://schemas.microsoft.com/office/powerpoint/2010/main" val="3276442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47B10C-B37A-E8F0-0639-EE8AB602BDD5}"/>
              </a:ext>
            </a:extLst>
          </p:cNvPr>
          <p:cNvPicPr>
            <a:picLocks noChangeAspect="1"/>
          </p:cNvPicPr>
          <p:nvPr/>
        </p:nvPicPr>
        <p:blipFill>
          <a:blip r:embed="rId2"/>
          <a:stretch>
            <a:fillRect/>
          </a:stretch>
        </p:blipFill>
        <p:spPr>
          <a:xfrm>
            <a:off x="5224181" y="332672"/>
            <a:ext cx="4996210" cy="6525328"/>
          </a:xfrm>
          <a:prstGeom prst="rect">
            <a:avLst/>
          </a:prstGeom>
        </p:spPr>
      </p:pic>
      <p:pic>
        <p:nvPicPr>
          <p:cNvPr id="3" name="Picture 2">
            <a:extLst>
              <a:ext uri="{FF2B5EF4-FFF2-40B4-BE49-F238E27FC236}">
                <a16:creationId xmlns:a16="http://schemas.microsoft.com/office/drawing/2014/main" id="{51B4B661-62F2-66BF-54D6-B0CE944F8183}"/>
              </a:ext>
            </a:extLst>
          </p:cNvPr>
          <p:cNvPicPr>
            <a:picLocks noChangeAspect="1"/>
          </p:cNvPicPr>
          <p:nvPr/>
        </p:nvPicPr>
        <p:blipFill>
          <a:blip r:embed="rId3"/>
          <a:stretch>
            <a:fillRect/>
          </a:stretch>
        </p:blipFill>
        <p:spPr>
          <a:xfrm>
            <a:off x="576196" y="762230"/>
            <a:ext cx="3827382" cy="2987458"/>
          </a:xfrm>
          <a:prstGeom prst="rect">
            <a:avLst/>
          </a:prstGeom>
        </p:spPr>
      </p:pic>
      <p:grpSp>
        <p:nvGrpSpPr>
          <p:cNvPr id="4" name="Group 3">
            <a:extLst>
              <a:ext uri="{FF2B5EF4-FFF2-40B4-BE49-F238E27FC236}">
                <a16:creationId xmlns:a16="http://schemas.microsoft.com/office/drawing/2014/main" id="{C3F21FC1-C514-6651-CD4F-BD7677D77696}"/>
              </a:ext>
            </a:extLst>
          </p:cNvPr>
          <p:cNvGrpSpPr/>
          <p:nvPr/>
        </p:nvGrpSpPr>
        <p:grpSpPr>
          <a:xfrm>
            <a:off x="740954" y="4766754"/>
            <a:ext cx="3497866" cy="1514522"/>
            <a:chOff x="8416473" y="3626099"/>
            <a:chExt cx="3497866" cy="1514522"/>
          </a:xfrm>
        </p:grpSpPr>
        <p:sp>
          <p:nvSpPr>
            <p:cNvPr id="5" name="Rectangle 4">
              <a:extLst>
                <a:ext uri="{FF2B5EF4-FFF2-40B4-BE49-F238E27FC236}">
                  <a16:creationId xmlns:a16="http://schemas.microsoft.com/office/drawing/2014/main" id="{7383C66F-C013-AB0F-8BE7-FC52E1C05E2C}"/>
                </a:ext>
              </a:extLst>
            </p:cNvPr>
            <p:cNvSpPr/>
            <p:nvPr/>
          </p:nvSpPr>
          <p:spPr>
            <a:xfrm>
              <a:off x="8416473"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Central</a:t>
              </a:r>
            </a:p>
          </p:txBody>
        </p:sp>
        <p:sp>
          <p:nvSpPr>
            <p:cNvPr id="6" name="Rectangle 5">
              <a:extLst>
                <a:ext uri="{FF2B5EF4-FFF2-40B4-BE49-F238E27FC236}">
                  <a16:creationId xmlns:a16="http://schemas.microsoft.com/office/drawing/2014/main" id="{E83EDF13-B7FC-5CE7-0E16-504F2B52E5D3}"/>
                </a:ext>
              </a:extLst>
            </p:cNvPr>
            <p:cNvSpPr/>
            <p:nvPr/>
          </p:nvSpPr>
          <p:spPr>
            <a:xfrm>
              <a:off x="10736892"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Peripheral</a:t>
              </a:r>
            </a:p>
          </p:txBody>
        </p:sp>
        <p:cxnSp>
          <p:nvCxnSpPr>
            <p:cNvPr id="7" name="Straight Arrow Connector 6">
              <a:extLst>
                <a:ext uri="{FF2B5EF4-FFF2-40B4-BE49-F238E27FC236}">
                  <a16:creationId xmlns:a16="http://schemas.microsoft.com/office/drawing/2014/main" id="{2BF10339-FA6B-B255-34BA-644BA3BD87CC}"/>
                </a:ext>
              </a:extLst>
            </p:cNvPr>
            <p:cNvCxnSpPr/>
            <p:nvPr/>
          </p:nvCxnSpPr>
          <p:spPr>
            <a:xfrm>
              <a:off x="9593920" y="3970750"/>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23CF0B-E97E-5EFD-4047-D57A34182577}"/>
                </a:ext>
              </a:extLst>
            </p:cNvPr>
            <p:cNvCxnSpPr>
              <a:cxnSpLocks/>
            </p:cNvCxnSpPr>
            <p:nvPr/>
          </p:nvCxnSpPr>
          <p:spPr>
            <a:xfrm flipH="1">
              <a:off x="9593920" y="4196219"/>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CC522-A203-850A-16F8-2A5472F707A6}"/>
                </a:ext>
              </a:extLst>
            </p:cNvPr>
            <p:cNvSpPr txBox="1"/>
            <p:nvPr/>
          </p:nvSpPr>
          <p:spPr>
            <a:xfrm>
              <a:off x="10020822" y="3626099"/>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12</a:t>
              </a:r>
            </a:p>
          </p:txBody>
        </p:sp>
        <p:sp>
          <p:nvSpPr>
            <p:cNvPr id="10" name="TextBox 9">
              <a:extLst>
                <a:ext uri="{FF2B5EF4-FFF2-40B4-BE49-F238E27FC236}">
                  <a16:creationId xmlns:a16="http://schemas.microsoft.com/office/drawing/2014/main" id="{613ED796-9B97-2611-E4AD-D7B8DD4A534A}"/>
                </a:ext>
              </a:extLst>
            </p:cNvPr>
            <p:cNvSpPr txBox="1"/>
            <p:nvPr/>
          </p:nvSpPr>
          <p:spPr>
            <a:xfrm>
              <a:off x="10020822" y="4155416"/>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21</a:t>
              </a:r>
            </a:p>
          </p:txBody>
        </p:sp>
        <p:cxnSp>
          <p:nvCxnSpPr>
            <p:cNvPr id="11" name="Straight Arrow Connector 10">
              <a:extLst>
                <a:ext uri="{FF2B5EF4-FFF2-40B4-BE49-F238E27FC236}">
                  <a16:creationId xmlns:a16="http://schemas.microsoft.com/office/drawing/2014/main" id="{26B003CA-9F2D-922E-8386-8BA35AC5C2AD}"/>
                </a:ext>
              </a:extLst>
            </p:cNvPr>
            <p:cNvCxnSpPr>
              <a:cxnSpLocks/>
              <a:stCxn id="5" idx="2"/>
            </p:cNvCxnSpPr>
            <p:nvPr/>
          </p:nvCxnSpPr>
          <p:spPr>
            <a:xfrm flipH="1">
              <a:off x="9005196" y="4527973"/>
              <a:ext cx="1" cy="612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CAC3D6-0BF9-32A9-716F-E64FB9DD0286}"/>
                </a:ext>
              </a:extLst>
            </p:cNvPr>
            <p:cNvSpPr txBox="1"/>
            <p:nvPr/>
          </p:nvSpPr>
          <p:spPr>
            <a:xfrm>
              <a:off x="9030249" y="4597089"/>
              <a:ext cx="513567"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k</a:t>
              </a:r>
              <a:r>
                <a:rPr lang="en-US" baseline="-25000" dirty="0" err="1">
                  <a:latin typeface="Calibri" panose="020F0502020204030204" pitchFamily="34" charset="0"/>
                  <a:cs typeface="Calibri" panose="020F0502020204030204" pitchFamily="34" charset="0"/>
                </a:rPr>
                <a:t>E</a:t>
              </a:r>
              <a:endParaRPr lang="en-US" baseline="-25000" dirty="0">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F2CF33FA-4A5E-891E-AEC8-CAC756770509}"/>
              </a:ext>
            </a:extLst>
          </p:cNvPr>
          <p:cNvSpPr txBox="1"/>
          <p:nvPr/>
        </p:nvSpPr>
        <p:spPr>
          <a:xfrm>
            <a:off x="7870295" y="140516"/>
            <a:ext cx="2683692" cy="369332"/>
          </a:xfrm>
          <a:prstGeom prst="rect">
            <a:avLst/>
          </a:prstGeom>
          <a:noFill/>
        </p:spPr>
        <p:txBody>
          <a:bodyPr wrap="square" rtlCol="0">
            <a:spAutoFit/>
          </a:bodyPr>
          <a:lstStyle/>
          <a:p>
            <a:pPr algn="ctr"/>
            <a:r>
              <a:rPr lang="en-US" dirty="0"/>
              <a:t>Lumped Physiological</a:t>
            </a:r>
          </a:p>
        </p:txBody>
      </p:sp>
      <p:sp>
        <p:nvSpPr>
          <p:cNvPr id="14" name="TextBox 13">
            <a:extLst>
              <a:ext uri="{FF2B5EF4-FFF2-40B4-BE49-F238E27FC236}">
                <a16:creationId xmlns:a16="http://schemas.microsoft.com/office/drawing/2014/main" id="{19DB03F5-D36B-8D2D-EC57-074C88B9B6FF}"/>
              </a:ext>
            </a:extLst>
          </p:cNvPr>
          <p:cNvSpPr txBox="1"/>
          <p:nvPr/>
        </p:nvSpPr>
        <p:spPr>
          <a:xfrm>
            <a:off x="5557777" y="140516"/>
            <a:ext cx="2217106" cy="369332"/>
          </a:xfrm>
          <a:prstGeom prst="rect">
            <a:avLst/>
          </a:prstGeom>
          <a:noFill/>
        </p:spPr>
        <p:txBody>
          <a:bodyPr wrap="square" rtlCol="0">
            <a:spAutoFit/>
          </a:bodyPr>
          <a:lstStyle/>
          <a:p>
            <a:pPr algn="ctr"/>
            <a:r>
              <a:rPr lang="en-US" dirty="0"/>
              <a:t> Two-Compartment</a:t>
            </a:r>
          </a:p>
        </p:txBody>
      </p:sp>
    </p:spTree>
    <p:extLst>
      <p:ext uri="{BB962C8B-B14F-4D97-AF65-F5344CB8AC3E}">
        <p14:creationId xmlns:p14="http://schemas.microsoft.com/office/powerpoint/2010/main" val="207753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4B661-62F2-66BF-54D6-B0CE944F8183}"/>
              </a:ext>
            </a:extLst>
          </p:cNvPr>
          <p:cNvPicPr>
            <a:picLocks noChangeAspect="1"/>
          </p:cNvPicPr>
          <p:nvPr/>
        </p:nvPicPr>
        <p:blipFill>
          <a:blip r:embed="rId2"/>
          <a:stretch>
            <a:fillRect/>
          </a:stretch>
        </p:blipFill>
        <p:spPr>
          <a:xfrm>
            <a:off x="576196" y="762230"/>
            <a:ext cx="3827382" cy="2987458"/>
          </a:xfrm>
          <a:prstGeom prst="rect">
            <a:avLst/>
          </a:prstGeom>
        </p:spPr>
      </p:pic>
      <p:grpSp>
        <p:nvGrpSpPr>
          <p:cNvPr id="4" name="Group 3">
            <a:extLst>
              <a:ext uri="{FF2B5EF4-FFF2-40B4-BE49-F238E27FC236}">
                <a16:creationId xmlns:a16="http://schemas.microsoft.com/office/drawing/2014/main" id="{C3F21FC1-C514-6651-CD4F-BD7677D77696}"/>
              </a:ext>
            </a:extLst>
          </p:cNvPr>
          <p:cNvGrpSpPr/>
          <p:nvPr/>
        </p:nvGrpSpPr>
        <p:grpSpPr>
          <a:xfrm>
            <a:off x="740954" y="4766754"/>
            <a:ext cx="3497866" cy="1514522"/>
            <a:chOff x="8416473" y="3626099"/>
            <a:chExt cx="3497866" cy="1514522"/>
          </a:xfrm>
        </p:grpSpPr>
        <p:sp>
          <p:nvSpPr>
            <p:cNvPr id="5" name="Rectangle 4">
              <a:extLst>
                <a:ext uri="{FF2B5EF4-FFF2-40B4-BE49-F238E27FC236}">
                  <a16:creationId xmlns:a16="http://schemas.microsoft.com/office/drawing/2014/main" id="{7383C66F-C013-AB0F-8BE7-FC52E1C05E2C}"/>
                </a:ext>
              </a:extLst>
            </p:cNvPr>
            <p:cNvSpPr/>
            <p:nvPr/>
          </p:nvSpPr>
          <p:spPr>
            <a:xfrm>
              <a:off x="8416473"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Central</a:t>
              </a:r>
            </a:p>
          </p:txBody>
        </p:sp>
        <p:sp>
          <p:nvSpPr>
            <p:cNvPr id="6" name="Rectangle 5">
              <a:extLst>
                <a:ext uri="{FF2B5EF4-FFF2-40B4-BE49-F238E27FC236}">
                  <a16:creationId xmlns:a16="http://schemas.microsoft.com/office/drawing/2014/main" id="{E83EDF13-B7FC-5CE7-0E16-504F2B52E5D3}"/>
                </a:ext>
              </a:extLst>
            </p:cNvPr>
            <p:cNvSpPr/>
            <p:nvPr/>
          </p:nvSpPr>
          <p:spPr>
            <a:xfrm>
              <a:off x="10736892" y="3651151"/>
              <a:ext cx="1177447" cy="8768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cs typeface="Calibri" panose="020F0502020204030204" pitchFamily="34" charset="0"/>
                </a:rPr>
                <a:t>Peripheral</a:t>
              </a:r>
            </a:p>
          </p:txBody>
        </p:sp>
        <p:cxnSp>
          <p:nvCxnSpPr>
            <p:cNvPr id="7" name="Straight Arrow Connector 6">
              <a:extLst>
                <a:ext uri="{FF2B5EF4-FFF2-40B4-BE49-F238E27FC236}">
                  <a16:creationId xmlns:a16="http://schemas.microsoft.com/office/drawing/2014/main" id="{2BF10339-FA6B-B255-34BA-644BA3BD87CC}"/>
                </a:ext>
              </a:extLst>
            </p:cNvPr>
            <p:cNvCxnSpPr/>
            <p:nvPr/>
          </p:nvCxnSpPr>
          <p:spPr>
            <a:xfrm>
              <a:off x="9593920" y="3970750"/>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23CF0B-E97E-5EFD-4047-D57A34182577}"/>
                </a:ext>
              </a:extLst>
            </p:cNvPr>
            <p:cNvCxnSpPr>
              <a:cxnSpLocks/>
            </p:cNvCxnSpPr>
            <p:nvPr/>
          </p:nvCxnSpPr>
          <p:spPr>
            <a:xfrm flipH="1">
              <a:off x="9593920" y="4196219"/>
              <a:ext cx="11429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CC522-A203-850A-16F8-2A5472F707A6}"/>
                </a:ext>
              </a:extLst>
            </p:cNvPr>
            <p:cNvSpPr txBox="1"/>
            <p:nvPr/>
          </p:nvSpPr>
          <p:spPr>
            <a:xfrm>
              <a:off x="10020822" y="3626099"/>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12</a:t>
              </a:r>
            </a:p>
          </p:txBody>
        </p:sp>
        <p:sp>
          <p:nvSpPr>
            <p:cNvPr id="10" name="TextBox 9">
              <a:extLst>
                <a:ext uri="{FF2B5EF4-FFF2-40B4-BE49-F238E27FC236}">
                  <a16:creationId xmlns:a16="http://schemas.microsoft.com/office/drawing/2014/main" id="{613ED796-9B97-2611-E4AD-D7B8DD4A534A}"/>
                </a:ext>
              </a:extLst>
            </p:cNvPr>
            <p:cNvSpPr txBox="1"/>
            <p:nvPr/>
          </p:nvSpPr>
          <p:spPr>
            <a:xfrm>
              <a:off x="10020822" y="4155416"/>
              <a:ext cx="51356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k</a:t>
              </a:r>
              <a:r>
                <a:rPr lang="en-US" baseline="-25000" dirty="0">
                  <a:latin typeface="Calibri" panose="020F0502020204030204" pitchFamily="34" charset="0"/>
                  <a:cs typeface="Calibri" panose="020F0502020204030204" pitchFamily="34" charset="0"/>
                </a:rPr>
                <a:t>21</a:t>
              </a:r>
            </a:p>
          </p:txBody>
        </p:sp>
        <p:cxnSp>
          <p:nvCxnSpPr>
            <p:cNvPr id="11" name="Straight Arrow Connector 10">
              <a:extLst>
                <a:ext uri="{FF2B5EF4-FFF2-40B4-BE49-F238E27FC236}">
                  <a16:creationId xmlns:a16="http://schemas.microsoft.com/office/drawing/2014/main" id="{26B003CA-9F2D-922E-8386-8BA35AC5C2AD}"/>
                </a:ext>
              </a:extLst>
            </p:cNvPr>
            <p:cNvCxnSpPr>
              <a:cxnSpLocks/>
              <a:stCxn id="5" idx="2"/>
            </p:cNvCxnSpPr>
            <p:nvPr/>
          </p:nvCxnSpPr>
          <p:spPr>
            <a:xfrm flipH="1">
              <a:off x="9005196" y="4527973"/>
              <a:ext cx="1" cy="612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CAC3D6-0BF9-32A9-716F-E64FB9DD0286}"/>
                </a:ext>
              </a:extLst>
            </p:cNvPr>
            <p:cNvSpPr txBox="1"/>
            <p:nvPr/>
          </p:nvSpPr>
          <p:spPr>
            <a:xfrm>
              <a:off x="9030249" y="4597089"/>
              <a:ext cx="513567" cy="369332"/>
            </a:xfrm>
            <a:prstGeom prst="rect">
              <a:avLst/>
            </a:prstGeom>
            <a:noFill/>
          </p:spPr>
          <p:txBody>
            <a:bodyPr wrap="square" rtlCol="0">
              <a:spAutoFit/>
            </a:bodyPr>
            <a:lstStyle/>
            <a:p>
              <a:r>
                <a:rPr lang="en-US" dirty="0" err="1">
                  <a:latin typeface="Calibri" panose="020F0502020204030204" pitchFamily="34" charset="0"/>
                  <a:cs typeface="Calibri" panose="020F0502020204030204" pitchFamily="34" charset="0"/>
                </a:rPr>
                <a:t>k</a:t>
              </a:r>
              <a:r>
                <a:rPr lang="en-US" baseline="-25000" dirty="0" err="1">
                  <a:latin typeface="Calibri" panose="020F0502020204030204" pitchFamily="34" charset="0"/>
                  <a:cs typeface="Calibri" panose="020F0502020204030204" pitchFamily="34" charset="0"/>
                </a:rPr>
                <a:t>E</a:t>
              </a:r>
              <a:endParaRPr lang="en-US" baseline="-25000" dirty="0">
                <a:latin typeface="Calibri" panose="020F0502020204030204" pitchFamily="34" charset="0"/>
                <a:cs typeface="Calibri" panose="020F0502020204030204" pitchFamily="34" charset="0"/>
              </a:endParaRPr>
            </a:p>
          </p:txBody>
        </p:sp>
      </p:grpSp>
      <p:pic>
        <p:nvPicPr>
          <p:cNvPr id="1025" name="Picture 1" descr="B. &#10;Central &#10;— Peripheral &#10;Time &#10;Supplementary Figure 7. Simulations from the simple physiological model, A, and the two compartmental model, &#10;B. Concentration in peripheral compartment in two compartment model is over predicted by assuming equilibrium &#10;with central compartment. ">
            <a:extLst>
              <a:ext uri="{FF2B5EF4-FFF2-40B4-BE49-F238E27FC236}">
                <a16:creationId xmlns:a16="http://schemas.microsoft.com/office/drawing/2014/main" id="{A2316A9B-B7CB-8A86-7A0D-C44E840AD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607" y="1657530"/>
            <a:ext cx="7573390" cy="4618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7F213D-BACF-DD7F-D498-04D4C25EFFDD}"/>
              </a:ext>
            </a:extLst>
          </p:cNvPr>
          <p:cNvSpPr txBox="1"/>
          <p:nvPr/>
        </p:nvSpPr>
        <p:spPr>
          <a:xfrm>
            <a:off x="5557777" y="1806477"/>
            <a:ext cx="2217106" cy="369332"/>
          </a:xfrm>
          <a:prstGeom prst="rect">
            <a:avLst/>
          </a:prstGeom>
          <a:noFill/>
        </p:spPr>
        <p:txBody>
          <a:bodyPr wrap="square" rtlCol="0">
            <a:spAutoFit/>
          </a:bodyPr>
          <a:lstStyle/>
          <a:p>
            <a:pPr algn="ctr"/>
            <a:r>
              <a:rPr lang="en-US" dirty="0"/>
              <a:t>Lumped Physiological</a:t>
            </a:r>
          </a:p>
        </p:txBody>
      </p:sp>
      <p:sp>
        <p:nvSpPr>
          <p:cNvPr id="16" name="TextBox 15">
            <a:extLst>
              <a:ext uri="{FF2B5EF4-FFF2-40B4-BE49-F238E27FC236}">
                <a16:creationId xmlns:a16="http://schemas.microsoft.com/office/drawing/2014/main" id="{F46449E5-F271-34AA-F94F-C9A4C3512294}"/>
              </a:ext>
            </a:extLst>
          </p:cNvPr>
          <p:cNvSpPr txBox="1"/>
          <p:nvPr/>
        </p:nvSpPr>
        <p:spPr>
          <a:xfrm>
            <a:off x="8257983" y="1806477"/>
            <a:ext cx="2217106" cy="369332"/>
          </a:xfrm>
          <a:prstGeom prst="rect">
            <a:avLst/>
          </a:prstGeom>
          <a:noFill/>
        </p:spPr>
        <p:txBody>
          <a:bodyPr wrap="square" rtlCol="0">
            <a:spAutoFit/>
          </a:bodyPr>
          <a:lstStyle/>
          <a:p>
            <a:pPr algn="ctr"/>
            <a:r>
              <a:rPr lang="en-US" dirty="0"/>
              <a:t> Two-Compartment</a:t>
            </a:r>
          </a:p>
        </p:txBody>
      </p:sp>
      <p:sp>
        <p:nvSpPr>
          <p:cNvPr id="17" name="TextBox 16">
            <a:extLst>
              <a:ext uri="{FF2B5EF4-FFF2-40B4-BE49-F238E27FC236}">
                <a16:creationId xmlns:a16="http://schemas.microsoft.com/office/drawing/2014/main" id="{A0E05120-33EB-951C-B1D7-6BEB73FB4C01}"/>
              </a:ext>
            </a:extLst>
          </p:cNvPr>
          <p:cNvSpPr txBox="1"/>
          <p:nvPr/>
        </p:nvSpPr>
        <p:spPr>
          <a:xfrm>
            <a:off x="5504965" y="496206"/>
            <a:ext cx="5506035" cy="923330"/>
          </a:xfrm>
          <a:prstGeom prst="rect">
            <a:avLst/>
          </a:prstGeom>
          <a:noFill/>
          <a:ln w="28575">
            <a:solidFill>
              <a:schemeClr val="accent5"/>
            </a:solidFill>
          </a:ln>
        </p:spPr>
        <p:txBody>
          <a:bodyPr wrap="square" rtlCol="0">
            <a:spAutoFit/>
          </a:bodyPr>
          <a:lstStyle/>
          <a:p>
            <a:pPr algn="ctr"/>
            <a:r>
              <a:rPr lang="en-US" dirty="0"/>
              <a:t>Classical models underestimate the volume of distribution, which leads to over-predicting peripheral tissue concentration:</a:t>
            </a:r>
          </a:p>
        </p:txBody>
      </p:sp>
    </p:spTree>
    <p:extLst>
      <p:ext uri="{BB962C8B-B14F-4D97-AF65-F5344CB8AC3E}">
        <p14:creationId xmlns:p14="http://schemas.microsoft.com/office/powerpoint/2010/main" val="3435711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FE823D-7957-59FB-5391-5F5E28036450}"/>
              </a:ext>
            </a:extLst>
          </p:cNvPr>
          <p:cNvGrpSpPr/>
          <p:nvPr/>
        </p:nvGrpSpPr>
        <p:grpSpPr>
          <a:xfrm>
            <a:off x="0" y="974890"/>
            <a:ext cx="6718625" cy="4908220"/>
            <a:chOff x="0" y="438410"/>
            <a:chExt cx="7452986" cy="5444700"/>
          </a:xfrm>
        </p:grpSpPr>
        <p:pic>
          <p:nvPicPr>
            <p:cNvPr id="3" name="Picture 2">
              <a:extLst>
                <a:ext uri="{FF2B5EF4-FFF2-40B4-BE49-F238E27FC236}">
                  <a16:creationId xmlns:a16="http://schemas.microsoft.com/office/drawing/2014/main" id="{AF677FF3-E447-EF9A-A4CC-CD31DF17AC15}"/>
                </a:ext>
              </a:extLst>
            </p:cNvPr>
            <p:cNvPicPr>
              <a:picLocks noChangeAspect="1"/>
            </p:cNvPicPr>
            <p:nvPr/>
          </p:nvPicPr>
          <p:blipFill rotWithShape="1">
            <a:blip r:embed="rId2"/>
            <a:srcRect r="4110"/>
            <a:stretch/>
          </p:blipFill>
          <p:spPr>
            <a:xfrm>
              <a:off x="0" y="974890"/>
              <a:ext cx="7452986" cy="4908220"/>
            </a:xfrm>
            <a:prstGeom prst="rect">
              <a:avLst/>
            </a:prstGeom>
          </p:spPr>
        </p:pic>
        <p:pic>
          <p:nvPicPr>
            <p:cNvPr id="6" name="Picture 5">
              <a:extLst>
                <a:ext uri="{FF2B5EF4-FFF2-40B4-BE49-F238E27FC236}">
                  <a16:creationId xmlns:a16="http://schemas.microsoft.com/office/drawing/2014/main" id="{B346ECF9-E4BF-40CE-E180-20CE9C89B8E1}"/>
                </a:ext>
              </a:extLst>
            </p:cNvPr>
            <p:cNvPicPr>
              <a:picLocks noChangeAspect="1"/>
            </p:cNvPicPr>
            <p:nvPr/>
          </p:nvPicPr>
          <p:blipFill rotWithShape="1">
            <a:blip r:embed="rId3"/>
            <a:srcRect r="53613"/>
            <a:stretch/>
          </p:blipFill>
          <p:spPr>
            <a:xfrm>
              <a:off x="0" y="438410"/>
              <a:ext cx="4606476" cy="744229"/>
            </a:xfrm>
            <a:prstGeom prst="rect">
              <a:avLst/>
            </a:prstGeom>
          </p:spPr>
        </p:pic>
        <p:pic>
          <p:nvPicPr>
            <p:cNvPr id="7" name="Picture 6">
              <a:extLst>
                <a:ext uri="{FF2B5EF4-FFF2-40B4-BE49-F238E27FC236}">
                  <a16:creationId xmlns:a16="http://schemas.microsoft.com/office/drawing/2014/main" id="{B8657B52-5620-A446-7EE2-0D15026F394E}"/>
                </a:ext>
              </a:extLst>
            </p:cNvPr>
            <p:cNvPicPr>
              <a:picLocks noChangeAspect="1"/>
            </p:cNvPicPr>
            <p:nvPr/>
          </p:nvPicPr>
          <p:blipFill rotWithShape="1">
            <a:blip r:embed="rId3"/>
            <a:srcRect l="70857"/>
            <a:stretch/>
          </p:blipFill>
          <p:spPr>
            <a:xfrm>
              <a:off x="4558935" y="438411"/>
              <a:ext cx="2894051" cy="744229"/>
            </a:xfrm>
            <a:prstGeom prst="rect">
              <a:avLst/>
            </a:prstGeom>
          </p:spPr>
        </p:pic>
      </p:grpSp>
      <p:sp>
        <p:nvSpPr>
          <p:cNvPr id="11" name="Content Placeholder 10">
            <a:extLst>
              <a:ext uri="{FF2B5EF4-FFF2-40B4-BE49-F238E27FC236}">
                <a16:creationId xmlns:a16="http://schemas.microsoft.com/office/drawing/2014/main" id="{AFDC9544-6731-1FB7-3A9B-DBC92BE4A69B}"/>
              </a:ext>
            </a:extLst>
          </p:cNvPr>
          <p:cNvSpPr>
            <a:spLocks noGrp="1"/>
          </p:cNvSpPr>
          <p:nvPr>
            <p:ph idx="1"/>
          </p:nvPr>
        </p:nvSpPr>
        <p:spPr>
          <a:xfrm>
            <a:off x="7064152" y="1458509"/>
            <a:ext cx="4790391" cy="4908220"/>
          </a:xfrm>
        </p:spPr>
        <p:txBody>
          <a:bodyPr>
            <a:normAutofit fontScale="92500" lnSpcReduction="20000"/>
          </a:bodyPr>
          <a:lstStyle/>
          <a:p>
            <a:pPr marL="285750" indent="-285750">
              <a:buFont typeface="Arial" panose="020B0604020202020204" pitchFamily="34" charset="0"/>
              <a:buChar char="•"/>
            </a:pPr>
            <a:r>
              <a:rPr lang="en-US" sz="2200" dirty="0"/>
              <a:t>Simulated oral administration of 20 drugs using:</a:t>
            </a:r>
          </a:p>
          <a:p>
            <a:pPr marL="742950" lvl="1" indent="-285750">
              <a:buFont typeface="Arial" panose="020B0604020202020204" pitchFamily="34" charset="0"/>
              <a:buChar char="•"/>
            </a:pPr>
            <a:r>
              <a:rPr lang="en-US" sz="2200" dirty="0"/>
              <a:t>Full PBPK Model</a:t>
            </a:r>
          </a:p>
          <a:p>
            <a:pPr marL="742950" lvl="1" indent="-285750">
              <a:buFont typeface="Arial" panose="020B0604020202020204" pitchFamily="34" charset="0"/>
              <a:buChar char="•"/>
            </a:pPr>
            <a:r>
              <a:rPr lang="en-US" sz="2200" dirty="0"/>
              <a:t>Lumped PBPK Model</a:t>
            </a:r>
          </a:p>
          <a:p>
            <a:pPr marL="742950" lvl="1" indent="-285750">
              <a:buFont typeface="Arial" panose="020B0604020202020204" pitchFamily="34" charset="0"/>
              <a:buChar char="•"/>
            </a:pPr>
            <a:r>
              <a:rPr lang="en-US" sz="2200" dirty="0"/>
              <a:t>Compartmental PK Model (1 or 2 compartments)</a:t>
            </a:r>
          </a:p>
          <a:p>
            <a:pPr marL="742950" lvl="1"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Assessed the compatibility of all three models by comparing:</a:t>
            </a:r>
          </a:p>
          <a:p>
            <a:pPr marL="742950" lvl="1" indent="-285750">
              <a:buFont typeface="Arial" panose="020B0604020202020204" pitchFamily="34" charset="0"/>
              <a:buChar char="•"/>
            </a:pPr>
            <a:r>
              <a:rPr lang="en-US" sz="2200" dirty="0"/>
              <a:t>AUC for the concentration-time curve</a:t>
            </a:r>
          </a:p>
          <a:p>
            <a:pPr marL="742950" lvl="1" indent="-285750">
              <a:buFont typeface="Arial" panose="020B0604020202020204" pitchFamily="34" charset="0"/>
              <a:buChar char="•"/>
            </a:pPr>
            <a:r>
              <a:rPr lang="en-US" sz="2200" dirty="0"/>
              <a:t>Volume of distribution (</a:t>
            </a:r>
            <a:r>
              <a:rPr lang="en-US" sz="2200" dirty="0" err="1"/>
              <a:t>V</a:t>
            </a:r>
            <a:r>
              <a:rPr lang="en-US" sz="2200" baseline="-25000" dirty="0" err="1"/>
              <a:t>d</a:t>
            </a:r>
            <a:r>
              <a:rPr lang="en-US" sz="2200" dirty="0"/>
              <a:t>)</a:t>
            </a:r>
          </a:p>
          <a:p>
            <a:pPr marL="742950" lvl="1" indent="-285750">
              <a:buFont typeface="Arial" panose="020B0604020202020204" pitchFamily="34" charset="0"/>
              <a:buChar char="•"/>
            </a:pPr>
            <a:r>
              <a:rPr lang="en-US" sz="2200" dirty="0"/>
              <a:t>Clearance (CL)</a:t>
            </a:r>
          </a:p>
          <a:p>
            <a:endParaRPr lang="en-US" dirty="0"/>
          </a:p>
        </p:txBody>
      </p:sp>
    </p:spTree>
    <p:extLst>
      <p:ext uri="{BB962C8B-B14F-4D97-AF65-F5344CB8AC3E}">
        <p14:creationId xmlns:p14="http://schemas.microsoft.com/office/powerpoint/2010/main" val="2262812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16A19-6989-C4FB-3F5C-5EF7AF89A015}"/>
              </a:ext>
            </a:extLst>
          </p:cNvPr>
          <p:cNvPicPr>
            <a:picLocks noChangeAspect="1"/>
          </p:cNvPicPr>
          <p:nvPr/>
        </p:nvPicPr>
        <p:blipFill>
          <a:blip r:embed="rId2"/>
          <a:stretch>
            <a:fillRect/>
          </a:stretch>
        </p:blipFill>
        <p:spPr>
          <a:xfrm>
            <a:off x="1" y="0"/>
            <a:ext cx="7385276" cy="5138057"/>
          </a:xfrm>
          <a:prstGeom prst="rect">
            <a:avLst/>
          </a:prstGeom>
        </p:spPr>
      </p:pic>
      <p:graphicFrame>
        <p:nvGraphicFramePr>
          <p:cNvPr id="8" name="Table 8">
            <a:extLst>
              <a:ext uri="{FF2B5EF4-FFF2-40B4-BE49-F238E27FC236}">
                <a16:creationId xmlns:a16="http://schemas.microsoft.com/office/drawing/2014/main" id="{07860A09-21B5-7603-46DB-0C66F866E8E3}"/>
              </a:ext>
            </a:extLst>
          </p:cNvPr>
          <p:cNvGraphicFramePr>
            <a:graphicFrameLocks noGrp="1"/>
          </p:cNvGraphicFramePr>
          <p:nvPr>
            <p:extLst>
              <p:ext uri="{D42A27DB-BD31-4B8C-83A1-F6EECF244321}">
                <p14:modId xmlns:p14="http://schemas.microsoft.com/office/powerpoint/2010/main" val="1943817642"/>
              </p:ext>
            </p:extLst>
          </p:nvPr>
        </p:nvGraphicFramePr>
        <p:xfrm>
          <a:off x="7311516" y="560689"/>
          <a:ext cx="4809106" cy="2016760"/>
        </p:xfrm>
        <a:graphic>
          <a:graphicData uri="http://schemas.openxmlformats.org/drawingml/2006/table">
            <a:tbl>
              <a:tblPr firstRow="1" bandRow="1">
                <a:tableStyleId>{69012ECD-51FC-41F1-AA8D-1B2483CD663E}</a:tableStyleId>
              </a:tblPr>
              <a:tblGrid>
                <a:gridCol w="969665">
                  <a:extLst>
                    <a:ext uri="{9D8B030D-6E8A-4147-A177-3AD203B41FA5}">
                      <a16:colId xmlns:a16="http://schemas.microsoft.com/office/drawing/2014/main" val="1754813556"/>
                    </a:ext>
                  </a:extLst>
                </a:gridCol>
                <a:gridCol w="1694955">
                  <a:extLst>
                    <a:ext uri="{9D8B030D-6E8A-4147-A177-3AD203B41FA5}">
                      <a16:colId xmlns:a16="http://schemas.microsoft.com/office/drawing/2014/main" val="3134942582"/>
                    </a:ext>
                  </a:extLst>
                </a:gridCol>
                <a:gridCol w="2144486">
                  <a:extLst>
                    <a:ext uri="{9D8B030D-6E8A-4147-A177-3AD203B41FA5}">
                      <a16:colId xmlns:a16="http://schemas.microsoft.com/office/drawing/2014/main" val="3621197211"/>
                    </a:ext>
                  </a:extLst>
                </a:gridCol>
              </a:tblGrid>
              <a:tr h="370840">
                <a:tc>
                  <a:txBody>
                    <a:bodyPr/>
                    <a:lstStyle/>
                    <a:p>
                      <a:r>
                        <a:rPr lang="en-US" dirty="0"/>
                        <a:t>Model</a:t>
                      </a:r>
                    </a:p>
                  </a:txBody>
                  <a:tcPr/>
                </a:tc>
                <a:tc>
                  <a:txBody>
                    <a:bodyPr/>
                    <a:lstStyle/>
                    <a:p>
                      <a:r>
                        <a:rPr lang="en-US" dirty="0"/>
                        <a:t>Central</a:t>
                      </a:r>
                    </a:p>
                  </a:txBody>
                  <a:tcPr/>
                </a:tc>
                <a:tc>
                  <a:txBody>
                    <a:bodyPr/>
                    <a:lstStyle/>
                    <a:p>
                      <a:r>
                        <a:rPr lang="en-US" dirty="0"/>
                        <a:t>Peripheral</a:t>
                      </a:r>
                    </a:p>
                  </a:txBody>
                  <a:tcPr/>
                </a:tc>
                <a:extLst>
                  <a:ext uri="{0D108BD9-81ED-4DB2-BD59-A6C34878D82A}">
                    <a16:rowId xmlns:a16="http://schemas.microsoft.com/office/drawing/2014/main" val="1373272063"/>
                  </a:ext>
                </a:extLst>
              </a:tr>
              <a:tr h="370840">
                <a:tc>
                  <a:txBody>
                    <a:bodyPr/>
                    <a:lstStyle/>
                    <a:p>
                      <a:r>
                        <a:rPr lang="en-US" sz="1600" dirty="0"/>
                        <a:t>Full PBPK</a:t>
                      </a:r>
                    </a:p>
                  </a:txBody>
                  <a:tcPr/>
                </a:tc>
                <a:tc>
                  <a:txBody>
                    <a:bodyPr/>
                    <a:lstStyle/>
                    <a:p>
                      <a:r>
                        <a:rPr lang="en-US" sz="1600" dirty="0"/>
                        <a:t>Lungs, arterial blood, venous blood</a:t>
                      </a:r>
                    </a:p>
                  </a:txBody>
                  <a:tcPr/>
                </a:tc>
                <a:tc>
                  <a:txBody>
                    <a:bodyPr/>
                    <a:lstStyle/>
                    <a:p>
                      <a:r>
                        <a:rPr lang="en-US" sz="1600" dirty="0"/>
                        <a:t>Adipose, bone, brain, muscle, skin, heart, rest of body</a:t>
                      </a:r>
                    </a:p>
                  </a:txBody>
                  <a:tcPr/>
                </a:tc>
                <a:extLst>
                  <a:ext uri="{0D108BD9-81ED-4DB2-BD59-A6C34878D82A}">
                    <a16:rowId xmlns:a16="http://schemas.microsoft.com/office/drawing/2014/main" val="2436037651"/>
                  </a:ext>
                </a:extLst>
              </a:tr>
              <a:tr h="370840">
                <a:tc>
                  <a:txBody>
                    <a:bodyPr/>
                    <a:lstStyle/>
                    <a:p>
                      <a:r>
                        <a:rPr lang="en-US" sz="1600" dirty="0"/>
                        <a:t>Lumped Model</a:t>
                      </a:r>
                    </a:p>
                  </a:txBody>
                  <a:tcPr/>
                </a:tc>
                <a:tc>
                  <a:txBody>
                    <a:bodyPr/>
                    <a:lstStyle/>
                    <a:p>
                      <a:r>
                        <a:rPr lang="en-US" sz="1600" dirty="0"/>
                        <a:t>Lumped central compartment (LCEN)</a:t>
                      </a:r>
                    </a:p>
                  </a:txBody>
                  <a:tcPr/>
                </a:tc>
                <a:tc>
                  <a:txBody>
                    <a:bodyPr/>
                    <a:lstStyle/>
                    <a:p>
                      <a:r>
                        <a:rPr lang="en-US" sz="1600" dirty="0"/>
                        <a:t>Non-eliminating tissues compartment (NET)</a:t>
                      </a:r>
                    </a:p>
                  </a:txBody>
                  <a:tcPr/>
                </a:tc>
                <a:extLst>
                  <a:ext uri="{0D108BD9-81ED-4DB2-BD59-A6C34878D82A}">
                    <a16:rowId xmlns:a16="http://schemas.microsoft.com/office/drawing/2014/main" val="3684669918"/>
                  </a:ext>
                </a:extLst>
              </a:tr>
            </a:tbl>
          </a:graphicData>
        </a:graphic>
      </p:graphicFrame>
    </p:spTree>
    <p:extLst>
      <p:ext uri="{BB962C8B-B14F-4D97-AF65-F5344CB8AC3E}">
        <p14:creationId xmlns:p14="http://schemas.microsoft.com/office/powerpoint/2010/main" val="41469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16A19-6989-C4FB-3F5C-5EF7AF89A015}"/>
              </a:ext>
            </a:extLst>
          </p:cNvPr>
          <p:cNvPicPr>
            <a:picLocks noChangeAspect="1"/>
          </p:cNvPicPr>
          <p:nvPr/>
        </p:nvPicPr>
        <p:blipFill>
          <a:blip r:embed="rId2"/>
          <a:stretch>
            <a:fillRect/>
          </a:stretch>
        </p:blipFill>
        <p:spPr>
          <a:xfrm>
            <a:off x="1" y="0"/>
            <a:ext cx="7385276" cy="5138057"/>
          </a:xfrm>
          <a:prstGeom prst="rect">
            <a:avLst/>
          </a:prstGeom>
        </p:spPr>
      </p:pic>
      <p:sp>
        <p:nvSpPr>
          <p:cNvPr id="6" name="Rectangle 5">
            <a:extLst>
              <a:ext uri="{FF2B5EF4-FFF2-40B4-BE49-F238E27FC236}">
                <a16:creationId xmlns:a16="http://schemas.microsoft.com/office/drawing/2014/main" id="{878BCD54-8664-FEF0-78BA-32AFD54EAEDA}"/>
              </a:ext>
            </a:extLst>
          </p:cNvPr>
          <p:cNvSpPr/>
          <p:nvPr/>
        </p:nvSpPr>
        <p:spPr>
          <a:xfrm>
            <a:off x="4909457" y="4219595"/>
            <a:ext cx="7424057" cy="28691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4">
            <a:extLst>
              <a:ext uri="{FF2B5EF4-FFF2-40B4-BE49-F238E27FC236}">
                <a16:creationId xmlns:a16="http://schemas.microsoft.com/office/drawing/2014/main" id="{CBFFE33D-2951-FADB-5F54-2B88D2E272A1}"/>
              </a:ext>
            </a:extLst>
          </p:cNvPr>
          <p:cNvGraphicFramePr>
            <a:graphicFrameLocks noGrp="1"/>
          </p:cNvGraphicFramePr>
          <p:nvPr>
            <p:extLst>
              <p:ext uri="{D42A27DB-BD31-4B8C-83A1-F6EECF244321}">
                <p14:modId xmlns:p14="http://schemas.microsoft.com/office/powerpoint/2010/main" val="259845052"/>
              </p:ext>
            </p:extLst>
          </p:nvPr>
        </p:nvGraphicFramePr>
        <p:xfrm>
          <a:off x="5040088" y="4558149"/>
          <a:ext cx="6861631" cy="1900043"/>
        </p:xfrm>
        <a:graphic>
          <a:graphicData uri="http://schemas.openxmlformats.org/drawingml/2006/table">
            <a:tbl>
              <a:tblPr firstRow="1" bandRow="1">
                <a:tableStyleId>{5940675A-B579-460E-94D1-54222C63F5DA}</a:tableStyleId>
              </a:tblPr>
              <a:tblGrid>
                <a:gridCol w="1992959">
                  <a:extLst>
                    <a:ext uri="{9D8B030D-6E8A-4147-A177-3AD203B41FA5}">
                      <a16:colId xmlns:a16="http://schemas.microsoft.com/office/drawing/2014/main" val="3236025020"/>
                    </a:ext>
                  </a:extLst>
                </a:gridCol>
                <a:gridCol w="2452043">
                  <a:extLst>
                    <a:ext uri="{9D8B030D-6E8A-4147-A177-3AD203B41FA5}">
                      <a16:colId xmlns:a16="http://schemas.microsoft.com/office/drawing/2014/main" val="882099814"/>
                    </a:ext>
                  </a:extLst>
                </a:gridCol>
                <a:gridCol w="2416629">
                  <a:extLst>
                    <a:ext uri="{9D8B030D-6E8A-4147-A177-3AD203B41FA5}">
                      <a16:colId xmlns:a16="http://schemas.microsoft.com/office/drawing/2014/main" val="986517597"/>
                    </a:ext>
                  </a:extLst>
                </a:gridCol>
              </a:tblGrid>
              <a:tr h="589403">
                <a:tc>
                  <a:txBody>
                    <a:bodyPr/>
                    <a:lstStyle/>
                    <a:p>
                      <a:pPr algn="ctr"/>
                      <a:r>
                        <a:rPr lang="en-US" sz="1600" b="1" dirty="0">
                          <a:solidFill>
                            <a:schemeClr val="bg1"/>
                          </a:solidFill>
                        </a:rPr>
                        <a:t>Model</a:t>
                      </a:r>
                    </a:p>
                  </a:txBody>
                  <a:tcPr anchor="ctr">
                    <a:solidFill>
                      <a:schemeClr val="tx1"/>
                    </a:solidFill>
                  </a:tcPr>
                </a:tc>
                <a:tc>
                  <a:txBody>
                    <a:bodyPr/>
                    <a:lstStyle/>
                    <a:p>
                      <a:pPr algn="ctr"/>
                      <a:r>
                        <a:rPr lang="en-US" sz="1600" b="1" dirty="0">
                          <a:solidFill>
                            <a:schemeClr val="bg1"/>
                          </a:solidFill>
                        </a:rPr>
                        <a:t>PBPK Model</a:t>
                      </a:r>
                    </a:p>
                  </a:txBody>
                  <a:tcPr anchor="ctr">
                    <a:solidFill>
                      <a:schemeClr val="tx1"/>
                    </a:solidFill>
                  </a:tcPr>
                </a:tc>
                <a:tc>
                  <a:txBody>
                    <a:bodyPr/>
                    <a:lstStyle/>
                    <a:p>
                      <a:pPr algn="ctr"/>
                      <a:r>
                        <a:rPr lang="en-US" sz="1600" b="1" dirty="0">
                          <a:solidFill>
                            <a:schemeClr val="bg1"/>
                          </a:solidFill>
                        </a:rPr>
                        <a:t>Compartmental Model</a:t>
                      </a:r>
                    </a:p>
                  </a:txBody>
                  <a:tcPr anchor="ctr">
                    <a:solidFill>
                      <a:schemeClr val="tx1"/>
                    </a:solidFill>
                  </a:tcPr>
                </a:tc>
                <a:extLst>
                  <a:ext uri="{0D108BD9-81ED-4DB2-BD59-A6C34878D82A}">
                    <a16:rowId xmlns:a16="http://schemas.microsoft.com/office/drawing/2014/main" val="2968096849"/>
                  </a:ext>
                </a:extLst>
              </a:tr>
              <a:tr h="589403">
                <a:tc>
                  <a:txBody>
                    <a:bodyPr/>
                    <a:lstStyle/>
                    <a:p>
                      <a:pPr algn="ctr"/>
                      <a:r>
                        <a:rPr lang="en-US" sz="1600" b="1" dirty="0">
                          <a:solidFill>
                            <a:schemeClr val="bg1"/>
                          </a:solidFill>
                        </a:rPr>
                        <a:t>Lumped Model</a:t>
                      </a:r>
                    </a:p>
                  </a:txBody>
                  <a:tcPr anchor="ctr">
                    <a:solidFill>
                      <a:schemeClr val="tx1"/>
                    </a:solidFill>
                  </a:tcPr>
                </a:tc>
                <a:tc>
                  <a:txBody>
                    <a:bodyPr/>
                    <a:lstStyle/>
                    <a:p>
                      <a:pPr algn="l"/>
                      <a:r>
                        <a:rPr lang="en-US" sz="1600" b="1" dirty="0">
                          <a:solidFill>
                            <a:srgbClr val="00B050"/>
                          </a:solidFill>
                        </a:rPr>
                        <a:t>Central AUC: 18/20</a:t>
                      </a:r>
                    </a:p>
                    <a:p>
                      <a:pPr algn="l"/>
                      <a:r>
                        <a:rPr lang="en-US" sz="1600" dirty="0"/>
                        <a:t>Peripheral AUC: 19/20</a:t>
                      </a:r>
                    </a:p>
                    <a:p>
                      <a:pPr algn="l"/>
                      <a:r>
                        <a:rPr lang="en-US" sz="1600" dirty="0" err="1"/>
                        <a:t>V</a:t>
                      </a:r>
                      <a:r>
                        <a:rPr lang="en-US" sz="1600" baseline="-25000" dirty="0" err="1"/>
                        <a:t>c</a:t>
                      </a:r>
                      <a:r>
                        <a:rPr lang="en-US" sz="1600" dirty="0"/>
                        <a:t>: 20/20</a:t>
                      </a:r>
                    </a:p>
                    <a:p>
                      <a:pPr algn="l"/>
                      <a:r>
                        <a:rPr lang="en-US" sz="1600" dirty="0" err="1"/>
                        <a:t>V</a:t>
                      </a:r>
                      <a:r>
                        <a:rPr lang="en-US" sz="1600" baseline="-25000" dirty="0" err="1"/>
                        <a:t>p</a:t>
                      </a:r>
                      <a:r>
                        <a:rPr lang="en-US" sz="1600" dirty="0"/>
                        <a:t>: 19/20</a:t>
                      </a:r>
                    </a:p>
                    <a:p>
                      <a:pPr algn="l"/>
                      <a:r>
                        <a:rPr lang="en-US" sz="1600" dirty="0"/>
                        <a:t>CL: 20/20</a:t>
                      </a:r>
                    </a:p>
                  </a:txBody>
                  <a:tcPr anchor="ctr"/>
                </a:tc>
                <a:tc>
                  <a:txBody>
                    <a:bodyPr/>
                    <a:lstStyle/>
                    <a:p>
                      <a:pPr algn="l"/>
                      <a:r>
                        <a:rPr lang="en-US" sz="1600" b="1" dirty="0">
                          <a:solidFill>
                            <a:srgbClr val="00B050"/>
                          </a:solidFill>
                        </a:rPr>
                        <a:t>Central AUC: 14/20</a:t>
                      </a:r>
                    </a:p>
                    <a:p>
                      <a:pPr algn="l"/>
                      <a:r>
                        <a:rPr lang="en-US" sz="1600" b="1" dirty="0">
                          <a:solidFill>
                            <a:srgbClr val="00B050"/>
                          </a:solidFill>
                        </a:rPr>
                        <a:t>Peripheral AUC: 3/9</a:t>
                      </a:r>
                    </a:p>
                    <a:p>
                      <a:pPr algn="l"/>
                      <a:r>
                        <a:rPr lang="en-US" sz="1600" dirty="0" err="1"/>
                        <a:t>V</a:t>
                      </a:r>
                      <a:r>
                        <a:rPr lang="en-US" sz="1600" baseline="-25000" dirty="0" err="1"/>
                        <a:t>c</a:t>
                      </a:r>
                      <a:r>
                        <a:rPr lang="en-US" sz="1600" dirty="0"/>
                        <a:t>: 8/20</a:t>
                      </a:r>
                    </a:p>
                    <a:p>
                      <a:pPr algn="l"/>
                      <a:r>
                        <a:rPr lang="en-US" sz="1600" b="1" dirty="0" err="1">
                          <a:solidFill>
                            <a:srgbClr val="C00000"/>
                          </a:solidFill>
                        </a:rPr>
                        <a:t>V</a:t>
                      </a:r>
                      <a:r>
                        <a:rPr lang="en-US" sz="1600" b="1" baseline="-25000" dirty="0" err="1">
                          <a:solidFill>
                            <a:srgbClr val="C00000"/>
                          </a:solidFill>
                        </a:rPr>
                        <a:t>p</a:t>
                      </a:r>
                      <a:r>
                        <a:rPr lang="en-US" sz="1600" b="1" dirty="0">
                          <a:solidFill>
                            <a:srgbClr val="C00000"/>
                          </a:solidFill>
                        </a:rPr>
                        <a:t>: 1/9*</a:t>
                      </a:r>
                    </a:p>
                    <a:p>
                      <a:pPr algn="l"/>
                      <a:r>
                        <a:rPr lang="en-US" sz="1600" dirty="0"/>
                        <a:t>CL: 19/20</a:t>
                      </a:r>
                    </a:p>
                  </a:txBody>
                  <a:tcPr anchor="ctr"/>
                </a:tc>
                <a:extLst>
                  <a:ext uri="{0D108BD9-81ED-4DB2-BD59-A6C34878D82A}">
                    <a16:rowId xmlns:a16="http://schemas.microsoft.com/office/drawing/2014/main" val="3514478948"/>
                  </a:ext>
                </a:extLst>
              </a:tr>
            </a:tbl>
          </a:graphicData>
        </a:graphic>
      </p:graphicFrame>
      <p:sp>
        <p:nvSpPr>
          <p:cNvPr id="4" name="TextBox 3">
            <a:extLst>
              <a:ext uri="{FF2B5EF4-FFF2-40B4-BE49-F238E27FC236}">
                <a16:creationId xmlns:a16="http://schemas.microsoft.com/office/drawing/2014/main" id="{9F0AD92E-9387-D4A3-2027-876E2E19D3E9}"/>
              </a:ext>
            </a:extLst>
          </p:cNvPr>
          <p:cNvSpPr txBox="1"/>
          <p:nvPr/>
        </p:nvSpPr>
        <p:spPr>
          <a:xfrm>
            <a:off x="4920343" y="6488668"/>
            <a:ext cx="7282543" cy="338554"/>
          </a:xfrm>
          <a:prstGeom prst="rect">
            <a:avLst/>
          </a:prstGeom>
          <a:noFill/>
        </p:spPr>
        <p:txBody>
          <a:bodyPr wrap="square" rtlCol="0">
            <a:spAutoFit/>
          </a:bodyPr>
          <a:lstStyle/>
          <a:p>
            <a:r>
              <a:rPr lang="en-US" sz="1600" dirty="0"/>
              <a:t>* </a:t>
            </a:r>
            <a:r>
              <a:rPr lang="en-US" sz="1600" dirty="0" err="1"/>
              <a:t>V</a:t>
            </a:r>
            <a:r>
              <a:rPr lang="en-US" sz="1600" baseline="-25000" dirty="0" err="1"/>
              <a:t>p</a:t>
            </a:r>
            <a:r>
              <a:rPr lang="en-US" sz="1600" dirty="0"/>
              <a:t> is greater in the compartmental model than lumped model for all cases</a:t>
            </a:r>
          </a:p>
        </p:txBody>
      </p:sp>
      <p:sp>
        <p:nvSpPr>
          <p:cNvPr id="5" name="TextBox 4">
            <a:extLst>
              <a:ext uri="{FF2B5EF4-FFF2-40B4-BE49-F238E27FC236}">
                <a16:creationId xmlns:a16="http://schemas.microsoft.com/office/drawing/2014/main" id="{C6EFE277-82B8-9124-A174-B4DC179C23EB}"/>
              </a:ext>
            </a:extLst>
          </p:cNvPr>
          <p:cNvSpPr txBox="1"/>
          <p:nvPr/>
        </p:nvSpPr>
        <p:spPr>
          <a:xfrm>
            <a:off x="5025577" y="4219595"/>
            <a:ext cx="7021284" cy="338554"/>
          </a:xfrm>
          <a:prstGeom prst="rect">
            <a:avLst/>
          </a:prstGeom>
          <a:noFill/>
        </p:spPr>
        <p:txBody>
          <a:bodyPr wrap="square" rtlCol="0">
            <a:spAutoFit/>
          </a:bodyPr>
          <a:lstStyle/>
          <a:p>
            <a:r>
              <a:rPr lang="en-US" sz="1600" dirty="0"/>
              <a:t>Number of non-significantly different parameters between models:</a:t>
            </a:r>
          </a:p>
        </p:txBody>
      </p:sp>
      <p:graphicFrame>
        <p:nvGraphicFramePr>
          <p:cNvPr id="8" name="Table 8">
            <a:extLst>
              <a:ext uri="{FF2B5EF4-FFF2-40B4-BE49-F238E27FC236}">
                <a16:creationId xmlns:a16="http://schemas.microsoft.com/office/drawing/2014/main" id="{07860A09-21B5-7603-46DB-0C66F866E8E3}"/>
              </a:ext>
            </a:extLst>
          </p:cNvPr>
          <p:cNvGraphicFramePr>
            <a:graphicFrameLocks noGrp="1"/>
          </p:cNvGraphicFramePr>
          <p:nvPr>
            <p:extLst>
              <p:ext uri="{D42A27DB-BD31-4B8C-83A1-F6EECF244321}">
                <p14:modId xmlns:p14="http://schemas.microsoft.com/office/powerpoint/2010/main" val="4227894987"/>
              </p:ext>
            </p:extLst>
          </p:nvPr>
        </p:nvGraphicFramePr>
        <p:xfrm>
          <a:off x="7311516" y="560689"/>
          <a:ext cx="4809106" cy="2016760"/>
        </p:xfrm>
        <a:graphic>
          <a:graphicData uri="http://schemas.openxmlformats.org/drawingml/2006/table">
            <a:tbl>
              <a:tblPr firstRow="1" bandRow="1">
                <a:tableStyleId>{69012ECD-51FC-41F1-AA8D-1B2483CD663E}</a:tableStyleId>
              </a:tblPr>
              <a:tblGrid>
                <a:gridCol w="969665">
                  <a:extLst>
                    <a:ext uri="{9D8B030D-6E8A-4147-A177-3AD203B41FA5}">
                      <a16:colId xmlns:a16="http://schemas.microsoft.com/office/drawing/2014/main" val="1754813556"/>
                    </a:ext>
                  </a:extLst>
                </a:gridCol>
                <a:gridCol w="1694955">
                  <a:extLst>
                    <a:ext uri="{9D8B030D-6E8A-4147-A177-3AD203B41FA5}">
                      <a16:colId xmlns:a16="http://schemas.microsoft.com/office/drawing/2014/main" val="3134942582"/>
                    </a:ext>
                  </a:extLst>
                </a:gridCol>
                <a:gridCol w="2144486">
                  <a:extLst>
                    <a:ext uri="{9D8B030D-6E8A-4147-A177-3AD203B41FA5}">
                      <a16:colId xmlns:a16="http://schemas.microsoft.com/office/drawing/2014/main" val="3621197211"/>
                    </a:ext>
                  </a:extLst>
                </a:gridCol>
              </a:tblGrid>
              <a:tr h="370840">
                <a:tc>
                  <a:txBody>
                    <a:bodyPr/>
                    <a:lstStyle/>
                    <a:p>
                      <a:r>
                        <a:rPr lang="en-US" dirty="0"/>
                        <a:t>Model</a:t>
                      </a:r>
                    </a:p>
                  </a:txBody>
                  <a:tcPr/>
                </a:tc>
                <a:tc>
                  <a:txBody>
                    <a:bodyPr/>
                    <a:lstStyle/>
                    <a:p>
                      <a:r>
                        <a:rPr lang="en-US" dirty="0"/>
                        <a:t>Central</a:t>
                      </a:r>
                    </a:p>
                  </a:txBody>
                  <a:tcPr/>
                </a:tc>
                <a:tc>
                  <a:txBody>
                    <a:bodyPr/>
                    <a:lstStyle/>
                    <a:p>
                      <a:r>
                        <a:rPr lang="en-US" dirty="0"/>
                        <a:t>Peripheral</a:t>
                      </a:r>
                    </a:p>
                  </a:txBody>
                  <a:tcPr/>
                </a:tc>
                <a:extLst>
                  <a:ext uri="{0D108BD9-81ED-4DB2-BD59-A6C34878D82A}">
                    <a16:rowId xmlns:a16="http://schemas.microsoft.com/office/drawing/2014/main" val="1373272063"/>
                  </a:ext>
                </a:extLst>
              </a:tr>
              <a:tr h="370840">
                <a:tc>
                  <a:txBody>
                    <a:bodyPr/>
                    <a:lstStyle/>
                    <a:p>
                      <a:r>
                        <a:rPr lang="en-US" sz="1600" dirty="0"/>
                        <a:t>Full PBPK</a:t>
                      </a:r>
                    </a:p>
                  </a:txBody>
                  <a:tcPr/>
                </a:tc>
                <a:tc>
                  <a:txBody>
                    <a:bodyPr/>
                    <a:lstStyle/>
                    <a:p>
                      <a:r>
                        <a:rPr lang="en-US" sz="1600" dirty="0"/>
                        <a:t>Lungs, arterial blood, venous blood</a:t>
                      </a:r>
                    </a:p>
                  </a:txBody>
                  <a:tcPr/>
                </a:tc>
                <a:tc>
                  <a:txBody>
                    <a:bodyPr/>
                    <a:lstStyle/>
                    <a:p>
                      <a:r>
                        <a:rPr lang="en-US" sz="1600" dirty="0"/>
                        <a:t>Adipose, bone, brain, muscle, skin, heart, rest of body</a:t>
                      </a:r>
                    </a:p>
                  </a:txBody>
                  <a:tcPr/>
                </a:tc>
                <a:extLst>
                  <a:ext uri="{0D108BD9-81ED-4DB2-BD59-A6C34878D82A}">
                    <a16:rowId xmlns:a16="http://schemas.microsoft.com/office/drawing/2014/main" val="2436037651"/>
                  </a:ext>
                </a:extLst>
              </a:tr>
              <a:tr h="370840">
                <a:tc>
                  <a:txBody>
                    <a:bodyPr/>
                    <a:lstStyle/>
                    <a:p>
                      <a:r>
                        <a:rPr lang="en-US" sz="1600" dirty="0"/>
                        <a:t>Lumped Model</a:t>
                      </a:r>
                    </a:p>
                  </a:txBody>
                  <a:tcPr/>
                </a:tc>
                <a:tc>
                  <a:txBody>
                    <a:bodyPr/>
                    <a:lstStyle/>
                    <a:p>
                      <a:r>
                        <a:rPr lang="en-US" sz="1600" dirty="0"/>
                        <a:t>Lumped central compartment (LCEN)</a:t>
                      </a:r>
                    </a:p>
                  </a:txBody>
                  <a:tcPr/>
                </a:tc>
                <a:tc>
                  <a:txBody>
                    <a:bodyPr/>
                    <a:lstStyle/>
                    <a:p>
                      <a:r>
                        <a:rPr lang="en-US" sz="1600" dirty="0"/>
                        <a:t>Non-eliminating tissues compartment (NET)</a:t>
                      </a:r>
                    </a:p>
                  </a:txBody>
                  <a:tcPr/>
                </a:tc>
                <a:extLst>
                  <a:ext uri="{0D108BD9-81ED-4DB2-BD59-A6C34878D82A}">
                    <a16:rowId xmlns:a16="http://schemas.microsoft.com/office/drawing/2014/main" val="3684669918"/>
                  </a:ext>
                </a:extLst>
              </a:tr>
            </a:tbl>
          </a:graphicData>
        </a:graphic>
      </p:graphicFrame>
    </p:spTree>
    <p:extLst>
      <p:ext uri="{BB962C8B-B14F-4D97-AF65-F5344CB8AC3E}">
        <p14:creationId xmlns:p14="http://schemas.microsoft.com/office/powerpoint/2010/main" val="3143756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0D17D0-D914-086E-EA72-61D00EDEE0CC}"/>
              </a:ext>
            </a:extLst>
          </p:cNvPr>
          <p:cNvGrpSpPr/>
          <p:nvPr/>
        </p:nvGrpSpPr>
        <p:grpSpPr>
          <a:xfrm>
            <a:off x="1595153" y="416664"/>
            <a:ext cx="9001694" cy="6390651"/>
            <a:chOff x="1564014" y="416664"/>
            <a:chExt cx="9001694" cy="6390651"/>
          </a:xfrm>
        </p:grpSpPr>
        <p:pic>
          <p:nvPicPr>
            <p:cNvPr id="2050" name="Picture 2">
              <a:extLst>
                <a:ext uri="{FF2B5EF4-FFF2-40B4-BE49-F238E27FC236}">
                  <a16:creationId xmlns:a16="http://schemas.microsoft.com/office/drawing/2014/main" id="{474B8EAA-EAD4-6B14-5D2A-63C3DD4C3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014" y="416664"/>
              <a:ext cx="6490222" cy="30856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6550A14-944B-7CB2-53EB-2D22FEB142AB}"/>
                </a:ext>
              </a:extLst>
            </p:cNvPr>
            <p:cNvPicPr>
              <a:picLocks noChangeAspect="1"/>
            </p:cNvPicPr>
            <p:nvPr/>
          </p:nvPicPr>
          <p:blipFill>
            <a:blip r:embed="rId4"/>
            <a:stretch>
              <a:fillRect/>
            </a:stretch>
          </p:blipFill>
          <p:spPr>
            <a:xfrm>
              <a:off x="1651695" y="3570056"/>
              <a:ext cx="4621983" cy="3237259"/>
            </a:xfrm>
            <a:prstGeom prst="rect">
              <a:avLst/>
            </a:prstGeom>
          </p:spPr>
        </p:pic>
        <p:pic>
          <p:nvPicPr>
            <p:cNvPr id="3" name="Picture 2">
              <a:extLst>
                <a:ext uri="{FF2B5EF4-FFF2-40B4-BE49-F238E27FC236}">
                  <a16:creationId xmlns:a16="http://schemas.microsoft.com/office/drawing/2014/main" id="{E5B32121-3F8D-D153-7A9C-D49E9D072C94}"/>
                </a:ext>
              </a:extLst>
            </p:cNvPr>
            <p:cNvPicPr>
              <a:picLocks noChangeAspect="1"/>
            </p:cNvPicPr>
            <p:nvPr/>
          </p:nvPicPr>
          <p:blipFill>
            <a:blip r:embed="rId5"/>
            <a:stretch>
              <a:fillRect/>
            </a:stretch>
          </p:blipFill>
          <p:spPr>
            <a:xfrm>
              <a:off x="6826685" y="4361665"/>
              <a:ext cx="3739023" cy="1350203"/>
            </a:xfrm>
            <a:prstGeom prst="rect">
              <a:avLst/>
            </a:prstGeom>
          </p:spPr>
        </p:pic>
        <p:sp>
          <p:nvSpPr>
            <p:cNvPr id="4" name="Right Brace 3">
              <a:extLst>
                <a:ext uri="{FF2B5EF4-FFF2-40B4-BE49-F238E27FC236}">
                  <a16:creationId xmlns:a16="http://schemas.microsoft.com/office/drawing/2014/main" id="{B2F5CFB8-CD29-CD43-1A10-C24CDAD50704}"/>
                </a:ext>
              </a:extLst>
            </p:cNvPr>
            <p:cNvSpPr/>
            <p:nvPr/>
          </p:nvSpPr>
          <p:spPr>
            <a:xfrm>
              <a:off x="6438378" y="3682652"/>
              <a:ext cx="388307" cy="2367419"/>
            </a:xfrm>
            <a:prstGeom prst="rightBrace">
              <a:avLst>
                <a:gd name="adj1" fmla="val 47043"/>
                <a:gd name="adj2" fmla="val 49471"/>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05283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93502FA-0524-BC5F-70DA-11A28080FC21}"/>
              </a:ext>
            </a:extLst>
          </p:cNvPr>
          <p:cNvGrpSpPr/>
          <p:nvPr/>
        </p:nvGrpSpPr>
        <p:grpSpPr>
          <a:xfrm>
            <a:off x="2018778" y="1636376"/>
            <a:ext cx="8154444" cy="3585248"/>
            <a:chOff x="2167003" y="701458"/>
            <a:chExt cx="8154444" cy="3046988"/>
          </a:xfrm>
        </p:grpSpPr>
        <p:sp>
          <p:nvSpPr>
            <p:cNvPr id="2" name="TextBox 1">
              <a:extLst>
                <a:ext uri="{FF2B5EF4-FFF2-40B4-BE49-F238E27FC236}">
                  <a16:creationId xmlns:a16="http://schemas.microsoft.com/office/drawing/2014/main" id="{F9FA8525-7A26-A1C4-CB40-2EAE870B1399}"/>
                </a:ext>
              </a:extLst>
            </p:cNvPr>
            <p:cNvSpPr txBox="1"/>
            <p:nvPr/>
          </p:nvSpPr>
          <p:spPr>
            <a:xfrm>
              <a:off x="2167003" y="701458"/>
              <a:ext cx="8154444" cy="3046988"/>
            </a:xfrm>
            <a:prstGeom prst="rect">
              <a:avLst/>
            </a:prstGeom>
            <a:noFill/>
            <a:ln w="38100">
              <a:solidFill>
                <a:schemeClr val="accent5"/>
              </a:solidFill>
            </a:ln>
          </p:spPr>
          <p:txBody>
            <a:bodyPr wrap="square" rtlCol="0">
              <a:spAutoFit/>
            </a:bodyPr>
            <a:lstStyle/>
            <a:p>
              <a:pPr algn="ctr"/>
              <a:r>
                <a:rPr lang="en-US" sz="2400" dirty="0"/>
                <a:t>Drug concentration of each tissue in the PBPK model could be indirectly estimated by using the drug concentration of the lumped and compartment models when the three models were compatible for drug concentration (AUCs):</a:t>
              </a:r>
            </a:p>
            <a:p>
              <a:pPr algn="ctr"/>
              <a:endParaRPr lang="en-US" sz="2400" dirty="0"/>
            </a:p>
            <a:p>
              <a:pPr algn="ctr"/>
              <a:endParaRPr lang="en-US" sz="2400" dirty="0"/>
            </a:p>
            <a:p>
              <a:pPr algn="ctr"/>
              <a:endParaRPr lang="en-US" sz="2400" dirty="0"/>
            </a:p>
            <a:p>
              <a:pPr algn="ctr"/>
              <a:endParaRPr lang="en-US" sz="2400" dirty="0"/>
            </a:p>
          </p:txBody>
        </p:sp>
        <p:pic>
          <p:nvPicPr>
            <p:cNvPr id="3" name="Picture 2">
              <a:extLst>
                <a:ext uri="{FF2B5EF4-FFF2-40B4-BE49-F238E27FC236}">
                  <a16:creationId xmlns:a16="http://schemas.microsoft.com/office/drawing/2014/main" id="{1F3B6F6B-5DF9-BE74-BCB1-D1C89BE57FA5}"/>
                </a:ext>
              </a:extLst>
            </p:cNvPr>
            <p:cNvPicPr>
              <a:picLocks noChangeAspect="1"/>
            </p:cNvPicPr>
            <p:nvPr/>
          </p:nvPicPr>
          <p:blipFill>
            <a:blip r:embed="rId2"/>
            <a:stretch>
              <a:fillRect/>
            </a:stretch>
          </p:blipFill>
          <p:spPr>
            <a:xfrm>
              <a:off x="3602944" y="2453677"/>
              <a:ext cx="5282561" cy="1088276"/>
            </a:xfrm>
            <a:prstGeom prst="rect">
              <a:avLst/>
            </a:prstGeom>
          </p:spPr>
        </p:pic>
      </p:grpSp>
    </p:spTree>
    <p:extLst>
      <p:ext uri="{BB962C8B-B14F-4D97-AF65-F5344CB8AC3E}">
        <p14:creationId xmlns:p14="http://schemas.microsoft.com/office/powerpoint/2010/main" val="4116730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A430-E5EE-7C58-15B4-90F4BE4D1B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777FD49-1235-88F0-655A-CC9F579EAA0D}"/>
              </a:ext>
            </a:extLst>
          </p:cNvPr>
          <p:cNvSpPr>
            <a:spLocks noGrp="1"/>
          </p:cNvSpPr>
          <p:nvPr>
            <p:ph idx="1"/>
          </p:nvPr>
        </p:nvSpPr>
        <p:spPr/>
        <p:txBody>
          <a:bodyPr/>
          <a:lstStyle/>
          <a:p>
            <a:r>
              <a:rPr lang="en-US" dirty="0"/>
              <a:t>Lumped and compartmental models can recapitulate concentration profiles in central tissues</a:t>
            </a:r>
          </a:p>
          <a:p>
            <a:r>
              <a:rPr lang="en-US" dirty="0"/>
              <a:t>Lumped models can recapitulate concentration profiles in peripheral tissues while compartmental models frequently cannot</a:t>
            </a:r>
          </a:p>
          <a:p>
            <a:r>
              <a:rPr lang="en-US" dirty="0"/>
              <a:t>It is unclear if peripheral compartment concentrations and </a:t>
            </a:r>
            <a:r>
              <a:rPr lang="en-US" dirty="0" err="1"/>
              <a:t>V</a:t>
            </a:r>
            <a:r>
              <a:rPr lang="en-US" baseline="-25000" dirty="0" err="1"/>
              <a:t>d</a:t>
            </a:r>
            <a:r>
              <a:rPr lang="en-US" dirty="0"/>
              <a:t> are over- or under- estimated</a:t>
            </a:r>
          </a:p>
          <a:p>
            <a:r>
              <a:rPr lang="en-US" dirty="0"/>
              <a:t>When the three models are compatible in concentration, the tissue concentrations from a full PBPK model can be recovered from the lumped and compartmental model</a:t>
            </a:r>
          </a:p>
          <a:p>
            <a:endParaRPr lang="en-US" baseline="-25000" dirty="0"/>
          </a:p>
        </p:txBody>
      </p:sp>
    </p:spTree>
    <p:extLst>
      <p:ext uri="{BB962C8B-B14F-4D97-AF65-F5344CB8AC3E}">
        <p14:creationId xmlns:p14="http://schemas.microsoft.com/office/powerpoint/2010/main" val="1900437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6B9F49-E6EA-9C51-6061-60A54EEA5509}"/>
              </a:ext>
            </a:extLst>
          </p:cNvPr>
          <p:cNvSpPr>
            <a:spLocks noGrp="1"/>
          </p:cNvSpPr>
          <p:nvPr>
            <p:ph type="title"/>
          </p:nvPr>
        </p:nvSpPr>
        <p:spPr>
          <a:xfrm>
            <a:off x="3344216" y="2074729"/>
            <a:ext cx="5490224" cy="3115579"/>
          </a:xfrm>
        </p:spPr>
        <p:txBody>
          <a:bodyPr anchor="ctr"/>
          <a:lstStyle/>
          <a:p>
            <a:r>
              <a:rPr lang="en-US" dirty="0"/>
              <a:t>Musings for Future Projects</a:t>
            </a:r>
          </a:p>
        </p:txBody>
      </p:sp>
    </p:spTree>
    <p:extLst>
      <p:ext uri="{BB962C8B-B14F-4D97-AF65-F5344CB8AC3E}">
        <p14:creationId xmlns:p14="http://schemas.microsoft.com/office/powerpoint/2010/main" val="3137705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19D4FB-7B39-5F60-3624-5880C4018395}"/>
              </a:ext>
            </a:extLst>
          </p:cNvPr>
          <p:cNvPicPr>
            <a:picLocks noChangeAspect="1"/>
          </p:cNvPicPr>
          <p:nvPr/>
        </p:nvPicPr>
        <p:blipFill rotWithShape="1">
          <a:blip r:embed="rId2"/>
          <a:srcRect t="41367" b="23516"/>
          <a:stretch/>
        </p:blipFill>
        <p:spPr>
          <a:xfrm>
            <a:off x="-1" y="591546"/>
            <a:ext cx="9565713" cy="1754326"/>
          </a:xfrm>
          <a:prstGeom prst="rect">
            <a:avLst/>
          </a:prstGeom>
        </p:spPr>
      </p:pic>
      <p:pic>
        <p:nvPicPr>
          <p:cNvPr id="4" name="Picture 3">
            <a:extLst>
              <a:ext uri="{FF2B5EF4-FFF2-40B4-BE49-F238E27FC236}">
                <a16:creationId xmlns:a16="http://schemas.microsoft.com/office/drawing/2014/main" id="{C289028E-7CE7-6A64-1A4B-B8EA158C6BA9}"/>
              </a:ext>
            </a:extLst>
          </p:cNvPr>
          <p:cNvPicPr>
            <a:picLocks noChangeAspect="1"/>
          </p:cNvPicPr>
          <p:nvPr/>
        </p:nvPicPr>
        <p:blipFill rotWithShape="1">
          <a:blip r:embed="rId2"/>
          <a:srcRect b="86054"/>
          <a:stretch/>
        </p:blipFill>
        <p:spPr>
          <a:xfrm>
            <a:off x="0" y="-1"/>
            <a:ext cx="9565713" cy="696687"/>
          </a:xfrm>
          <a:prstGeom prst="rect">
            <a:avLst/>
          </a:prstGeom>
        </p:spPr>
      </p:pic>
      <p:sp>
        <p:nvSpPr>
          <p:cNvPr id="10" name="Content Placeholder 9">
            <a:extLst>
              <a:ext uri="{FF2B5EF4-FFF2-40B4-BE49-F238E27FC236}">
                <a16:creationId xmlns:a16="http://schemas.microsoft.com/office/drawing/2014/main" id="{802201BB-BDBA-CE21-004F-9C92F5158CB5}"/>
              </a:ext>
            </a:extLst>
          </p:cNvPr>
          <p:cNvSpPr>
            <a:spLocks noGrp="1"/>
          </p:cNvSpPr>
          <p:nvPr>
            <p:ph idx="1"/>
          </p:nvPr>
        </p:nvSpPr>
        <p:spPr>
          <a:xfrm>
            <a:off x="370242" y="2345872"/>
            <a:ext cx="6171959" cy="4234839"/>
          </a:xfrm>
        </p:spPr>
        <p:txBody>
          <a:bodyPr>
            <a:normAutofit/>
          </a:bodyPr>
          <a:lstStyle/>
          <a:p>
            <a:pPr marL="285750" indent="-285750">
              <a:buFont typeface="Arial" panose="020B0604020202020204" pitchFamily="34" charset="0"/>
              <a:buChar char="•"/>
            </a:pPr>
            <a:r>
              <a:rPr lang="en-US" sz="2000" dirty="0"/>
              <a:t>At a cellular level, tumor cells maintain robustness through regulatory feedback loops</a:t>
            </a:r>
          </a:p>
          <a:p>
            <a:pPr marL="285750" indent="-285750">
              <a:buFont typeface="Arial" panose="020B0604020202020204" pitchFamily="34" charset="0"/>
              <a:buChar char="•"/>
            </a:pPr>
            <a:r>
              <a:rPr lang="en-US" sz="2000" dirty="0"/>
              <a:t>Tumors also achieve robustness through functional redundancy introduced by cellular heterogeneity</a:t>
            </a:r>
          </a:p>
          <a:p>
            <a:pPr marL="285750" indent="-285750">
              <a:buFont typeface="Arial" panose="020B0604020202020204" pitchFamily="34" charset="0"/>
              <a:buChar char="•"/>
            </a:pPr>
            <a:r>
              <a:rPr lang="en-US" sz="2000" dirty="0"/>
              <a:t>Is triggering dormancy an effective therapeutic strategy?</a:t>
            </a:r>
          </a:p>
        </p:txBody>
      </p:sp>
    </p:spTree>
    <p:extLst>
      <p:ext uri="{BB962C8B-B14F-4D97-AF65-F5344CB8AC3E}">
        <p14:creationId xmlns:p14="http://schemas.microsoft.com/office/powerpoint/2010/main" val="344588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8873B-5B13-5291-8B11-1C373E18BC5C}"/>
              </a:ext>
            </a:extLst>
          </p:cNvPr>
          <p:cNvSpPr>
            <a:spLocks noGrp="1"/>
          </p:cNvSpPr>
          <p:nvPr>
            <p:ph type="title"/>
          </p:nvPr>
        </p:nvSpPr>
        <p:spPr/>
        <p:txBody>
          <a:bodyPr/>
          <a:lstStyle/>
          <a:p>
            <a:r>
              <a:rPr lang="en-US" dirty="0"/>
              <a:t>Background</a:t>
            </a:r>
          </a:p>
        </p:txBody>
      </p:sp>
      <p:sp>
        <p:nvSpPr>
          <p:cNvPr id="5" name="Content Placeholder 4">
            <a:extLst>
              <a:ext uri="{FF2B5EF4-FFF2-40B4-BE49-F238E27FC236}">
                <a16:creationId xmlns:a16="http://schemas.microsoft.com/office/drawing/2014/main" id="{B70AA2C5-18D0-A16C-A697-9176C3448281}"/>
              </a:ext>
            </a:extLst>
          </p:cNvPr>
          <p:cNvSpPr>
            <a:spLocks noGrp="1"/>
          </p:cNvSpPr>
          <p:nvPr>
            <p:ph idx="1"/>
          </p:nvPr>
        </p:nvSpPr>
        <p:spPr/>
        <p:txBody>
          <a:bodyPr/>
          <a:lstStyle/>
          <a:p>
            <a:r>
              <a:rPr lang="en-US" dirty="0"/>
              <a:t>Vascular endothelial growth factor (VEGF) signaling plays an important role in cancer angiogenesis</a:t>
            </a:r>
          </a:p>
          <a:p>
            <a:r>
              <a:rPr lang="en-US" dirty="0"/>
              <a:t>Anti-VEGF therapies have success for some cancers but not all</a:t>
            </a:r>
          </a:p>
          <a:p>
            <a:pPr lvl="1"/>
            <a:r>
              <a:rPr lang="en-US" dirty="0"/>
              <a:t>Overall survival in prostate cancer is not improved by anti-VEGF therapeutics</a:t>
            </a:r>
          </a:p>
          <a:p>
            <a:r>
              <a:rPr lang="en-US" dirty="0" err="1"/>
              <a:t>Semaphorin</a:t>
            </a:r>
            <a:r>
              <a:rPr lang="en-US" dirty="0"/>
              <a:t> (</a:t>
            </a:r>
            <a:r>
              <a:rPr lang="en-US" dirty="0" err="1"/>
              <a:t>Sema</a:t>
            </a:r>
            <a:r>
              <a:rPr lang="en-US" dirty="0"/>
              <a:t>) family members compete with VEGFs for </a:t>
            </a:r>
            <a:r>
              <a:rPr lang="en-US" dirty="0" err="1"/>
              <a:t>Neuropilin</a:t>
            </a:r>
            <a:r>
              <a:rPr lang="en-US" dirty="0"/>
              <a:t> binding and can have pro- or anti-angiogenic activity themselves</a:t>
            </a:r>
          </a:p>
        </p:txBody>
      </p:sp>
    </p:spTree>
    <p:extLst>
      <p:ext uri="{BB962C8B-B14F-4D97-AF65-F5344CB8AC3E}">
        <p14:creationId xmlns:p14="http://schemas.microsoft.com/office/powerpoint/2010/main" val="1755327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19D4FB-7B39-5F60-3624-5880C4018395}"/>
              </a:ext>
            </a:extLst>
          </p:cNvPr>
          <p:cNvPicPr>
            <a:picLocks noChangeAspect="1"/>
          </p:cNvPicPr>
          <p:nvPr/>
        </p:nvPicPr>
        <p:blipFill rotWithShape="1">
          <a:blip r:embed="rId2"/>
          <a:srcRect t="41367" b="23516"/>
          <a:stretch/>
        </p:blipFill>
        <p:spPr>
          <a:xfrm>
            <a:off x="-1" y="591546"/>
            <a:ext cx="9565713" cy="1754326"/>
          </a:xfrm>
          <a:prstGeom prst="rect">
            <a:avLst/>
          </a:prstGeom>
        </p:spPr>
      </p:pic>
      <p:pic>
        <p:nvPicPr>
          <p:cNvPr id="4" name="Picture 3">
            <a:extLst>
              <a:ext uri="{FF2B5EF4-FFF2-40B4-BE49-F238E27FC236}">
                <a16:creationId xmlns:a16="http://schemas.microsoft.com/office/drawing/2014/main" id="{C289028E-7CE7-6A64-1A4B-B8EA158C6BA9}"/>
              </a:ext>
            </a:extLst>
          </p:cNvPr>
          <p:cNvPicPr>
            <a:picLocks noChangeAspect="1"/>
          </p:cNvPicPr>
          <p:nvPr/>
        </p:nvPicPr>
        <p:blipFill rotWithShape="1">
          <a:blip r:embed="rId2"/>
          <a:srcRect b="86054"/>
          <a:stretch/>
        </p:blipFill>
        <p:spPr>
          <a:xfrm>
            <a:off x="0" y="-1"/>
            <a:ext cx="9565713" cy="696687"/>
          </a:xfrm>
          <a:prstGeom prst="rect">
            <a:avLst/>
          </a:prstGeom>
        </p:spPr>
      </p:pic>
      <p:sp>
        <p:nvSpPr>
          <p:cNvPr id="10" name="Content Placeholder 9">
            <a:extLst>
              <a:ext uri="{FF2B5EF4-FFF2-40B4-BE49-F238E27FC236}">
                <a16:creationId xmlns:a16="http://schemas.microsoft.com/office/drawing/2014/main" id="{802201BB-BDBA-CE21-004F-9C92F5158CB5}"/>
              </a:ext>
            </a:extLst>
          </p:cNvPr>
          <p:cNvSpPr>
            <a:spLocks noGrp="1"/>
          </p:cNvSpPr>
          <p:nvPr>
            <p:ph idx="1"/>
          </p:nvPr>
        </p:nvSpPr>
        <p:spPr>
          <a:xfrm>
            <a:off x="370242" y="2345872"/>
            <a:ext cx="6171959" cy="4234839"/>
          </a:xfrm>
        </p:spPr>
        <p:txBody>
          <a:bodyPr>
            <a:normAutofit/>
          </a:bodyPr>
          <a:lstStyle/>
          <a:p>
            <a:pPr marL="285750" indent="-285750">
              <a:buFont typeface="Arial" panose="020B0604020202020204" pitchFamily="34" charset="0"/>
              <a:buChar char="•"/>
            </a:pPr>
            <a:r>
              <a:rPr lang="en-US" sz="2000" dirty="0"/>
              <a:t>At a cellular level, tumor cells maintain robustness through regulatory feedback loops</a:t>
            </a:r>
          </a:p>
          <a:p>
            <a:pPr marL="285750" indent="-285750">
              <a:buFont typeface="Arial" panose="020B0604020202020204" pitchFamily="34" charset="0"/>
              <a:buChar char="•"/>
            </a:pPr>
            <a:r>
              <a:rPr lang="en-US" sz="2000" dirty="0"/>
              <a:t>Tumors also achieve robustness through functional redundancy introduced by cellular heterogeneity</a:t>
            </a:r>
          </a:p>
          <a:p>
            <a:pPr marL="285750" indent="-285750">
              <a:buFont typeface="Arial" panose="020B0604020202020204" pitchFamily="34" charset="0"/>
              <a:buChar char="•"/>
            </a:pPr>
            <a:r>
              <a:rPr lang="en-US" sz="2000" dirty="0"/>
              <a:t>Is triggering dormancy an effective therapeutic strategy?</a:t>
            </a:r>
          </a:p>
        </p:txBody>
      </p:sp>
      <p:sp>
        <p:nvSpPr>
          <p:cNvPr id="2" name="TextBox 1">
            <a:extLst>
              <a:ext uri="{FF2B5EF4-FFF2-40B4-BE49-F238E27FC236}">
                <a16:creationId xmlns:a16="http://schemas.microsoft.com/office/drawing/2014/main" id="{D310B2C3-684F-1233-86B7-16C5A143365B}"/>
              </a:ext>
            </a:extLst>
          </p:cNvPr>
          <p:cNvSpPr txBox="1"/>
          <p:nvPr/>
        </p:nvSpPr>
        <p:spPr>
          <a:xfrm>
            <a:off x="7127312" y="2939797"/>
            <a:ext cx="4876799" cy="3046988"/>
          </a:xfrm>
          <a:prstGeom prst="rect">
            <a:avLst/>
          </a:prstGeom>
          <a:solidFill>
            <a:srgbClr val="00B0F0"/>
          </a:solidFill>
          <a:ln>
            <a:noFill/>
          </a:ln>
        </p:spPr>
        <p:txBody>
          <a:bodyPr wrap="square">
            <a:spAutoFit/>
          </a:bodyPr>
          <a:lstStyle/>
          <a:p>
            <a:r>
              <a:rPr lang="en-US" sz="2400" b="1" dirty="0"/>
              <a:t>My takeaway:</a:t>
            </a:r>
            <a:r>
              <a:rPr lang="en-US" sz="2400" dirty="0"/>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the goal of the design of cancer therapies should be to control robustness of the tumor, which requires studying perturbations at the cellular level,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intratumoral</a:t>
            </a:r>
            <a:r>
              <a:rPr lang="en-US" sz="2400" dirty="0">
                <a:effectLst/>
                <a:latin typeface="Calibri" panose="020F0502020204030204" pitchFamily="34" charset="0"/>
                <a:ea typeface="Calibri" panose="020F0502020204030204" pitchFamily="34" charset="0"/>
                <a:cs typeface="Times New Roman" panose="02020603050405020304" pitchFamily="18" charset="0"/>
              </a:rPr>
              <a:t> heterogeneity, and the interaction of the tumor with its microenvironment. </a:t>
            </a:r>
          </a:p>
        </p:txBody>
      </p:sp>
    </p:spTree>
    <p:extLst>
      <p:ext uri="{BB962C8B-B14F-4D97-AF65-F5344CB8AC3E}">
        <p14:creationId xmlns:p14="http://schemas.microsoft.com/office/powerpoint/2010/main" val="1794381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E24C8-D0E7-9673-71B3-A986F6D7BB1B}"/>
              </a:ext>
            </a:extLst>
          </p:cNvPr>
          <p:cNvPicPr>
            <a:picLocks noChangeAspect="1"/>
          </p:cNvPicPr>
          <p:nvPr/>
        </p:nvPicPr>
        <p:blipFill>
          <a:blip r:embed="rId2"/>
          <a:stretch>
            <a:fillRect/>
          </a:stretch>
        </p:blipFill>
        <p:spPr>
          <a:xfrm>
            <a:off x="287123" y="1894069"/>
            <a:ext cx="5984241" cy="3898447"/>
          </a:xfrm>
          <a:prstGeom prst="rect">
            <a:avLst/>
          </a:prstGeom>
        </p:spPr>
      </p:pic>
      <p:sp>
        <p:nvSpPr>
          <p:cNvPr id="3" name="Title 2">
            <a:extLst>
              <a:ext uri="{FF2B5EF4-FFF2-40B4-BE49-F238E27FC236}">
                <a16:creationId xmlns:a16="http://schemas.microsoft.com/office/drawing/2014/main" id="{D959D743-C636-2E96-DEEB-DE3709B0E1F6}"/>
              </a:ext>
            </a:extLst>
          </p:cNvPr>
          <p:cNvSpPr>
            <a:spLocks noGrp="1"/>
          </p:cNvSpPr>
          <p:nvPr>
            <p:ph type="title"/>
          </p:nvPr>
        </p:nvSpPr>
        <p:spPr/>
        <p:txBody>
          <a:bodyPr>
            <a:normAutofit fontScale="90000"/>
          </a:bodyPr>
          <a:lstStyle/>
          <a:p>
            <a:r>
              <a:rPr lang="en-US" dirty="0"/>
              <a:t>Turing Model for Pattern Formation</a:t>
            </a:r>
          </a:p>
        </p:txBody>
      </p:sp>
      <p:grpSp>
        <p:nvGrpSpPr>
          <p:cNvPr id="7" name="Group 6">
            <a:extLst>
              <a:ext uri="{FF2B5EF4-FFF2-40B4-BE49-F238E27FC236}">
                <a16:creationId xmlns:a16="http://schemas.microsoft.com/office/drawing/2014/main" id="{B0C149C5-615B-1E32-1C40-B1399D9A4824}"/>
              </a:ext>
            </a:extLst>
          </p:cNvPr>
          <p:cNvGrpSpPr/>
          <p:nvPr/>
        </p:nvGrpSpPr>
        <p:grpSpPr>
          <a:xfrm>
            <a:off x="7027101" y="1639798"/>
            <a:ext cx="4609578" cy="4356100"/>
            <a:chOff x="4697260" y="1685471"/>
            <a:chExt cx="4609578" cy="4356100"/>
          </a:xfrm>
        </p:grpSpPr>
        <p:pic>
          <p:nvPicPr>
            <p:cNvPr id="7170" name="Picture 2" descr="Models explaining the origins of tumor heterogeneity in breast cancer.... |  Download Scientific Diagram">
              <a:extLst>
                <a:ext uri="{FF2B5EF4-FFF2-40B4-BE49-F238E27FC236}">
                  <a16:creationId xmlns:a16="http://schemas.microsoft.com/office/drawing/2014/main" id="{9B893E40-FEB4-C8BC-4928-797C61574B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01" r="21433"/>
            <a:stretch/>
          </p:blipFill>
          <p:spPr bwMode="auto">
            <a:xfrm>
              <a:off x="4697260" y="1685471"/>
              <a:ext cx="4609578" cy="435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21B726-3925-D176-EE24-2B35F923FFE2}"/>
                </a:ext>
              </a:extLst>
            </p:cNvPr>
            <p:cNvSpPr/>
            <p:nvPr/>
          </p:nvSpPr>
          <p:spPr>
            <a:xfrm>
              <a:off x="8580329" y="1791222"/>
              <a:ext cx="726509" cy="2827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4A8DE8-4543-B037-2AE7-6BB33F8219AB}"/>
                </a:ext>
              </a:extLst>
            </p:cNvPr>
            <p:cNvSpPr/>
            <p:nvPr/>
          </p:nvSpPr>
          <p:spPr>
            <a:xfrm>
              <a:off x="8442543" y="3661539"/>
              <a:ext cx="361167" cy="22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F0A219C-28DC-C4F1-0830-59991BD26401}"/>
              </a:ext>
            </a:extLst>
          </p:cNvPr>
          <p:cNvSpPr txBox="1"/>
          <p:nvPr/>
        </p:nvSpPr>
        <p:spPr>
          <a:xfrm>
            <a:off x="6613743" y="6488482"/>
            <a:ext cx="5411244" cy="276999"/>
          </a:xfrm>
          <a:prstGeom prst="rect">
            <a:avLst/>
          </a:prstGeom>
          <a:noFill/>
        </p:spPr>
        <p:txBody>
          <a:bodyPr wrap="square" rtlCol="0">
            <a:spAutoFit/>
          </a:bodyPr>
          <a:lstStyle/>
          <a:p>
            <a:pPr algn="r"/>
            <a:r>
              <a:rPr lang="en-US" sz="1200" dirty="0">
                <a:hlinkClick r:id="rId4"/>
              </a:rPr>
              <a:t>Shah and </a:t>
            </a:r>
            <a:r>
              <a:rPr lang="en-US" sz="1200" dirty="0" err="1">
                <a:hlinkClick r:id="rId4"/>
              </a:rPr>
              <a:t>Allegrucci</a:t>
            </a:r>
            <a:r>
              <a:rPr lang="en-US" sz="1200" dirty="0">
                <a:hlinkClick r:id="rId4"/>
              </a:rPr>
              <a:t>, Breast Cancer: Targets and Therapy, 2012</a:t>
            </a:r>
            <a:endParaRPr lang="en-US" sz="1200" dirty="0"/>
          </a:p>
        </p:txBody>
      </p:sp>
      <p:sp>
        <p:nvSpPr>
          <p:cNvPr id="9" name="Up Arrow 8">
            <a:extLst>
              <a:ext uri="{FF2B5EF4-FFF2-40B4-BE49-F238E27FC236}">
                <a16:creationId xmlns:a16="http://schemas.microsoft.com/office/drawing/2014/main" id="{F9FB7A1C-98EC-488E-9DA7-FDE596F1C4A0}"/>
              </a:ext>
            </a:extLst>
          </p:cNvPr>
          <p:cNvSpPr/>
          <p:nvPr/>
        </p:nvSpPr>
        <p:spPr>
          <a:xfrm rot="1729077">
            <a:off x="8244967" y="2772682"/>
            <a:ext cx="326903" cy="773482"/>
          </a:xfrm>
          <a:prstGeom prst="up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B5652546-EFE1-D22B-C03C-705579516A59}"/>
              </a:ext>
            </a:extLst>
          </p:cNvPr>
          <p:cNvCxnSpPr/>
          <p:nvPr/>
        </p:nvCxnSpPr>
        <p:spPr>
          <a:xfrm rot="5400000" flipH="1" flipV="1">
            <a:off x="7906969" y="2395518"/>
            <a:ext cx="1149756" cy="146859"/>
          </a:xfrm>
          <a:prstGeom prst="curvedConnector3">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DA84D96F-83D5-05D0-C66F-3C2D7FCD3213}"/>
              </a:ext>
            </a:extLst>
          </p:cNvPr>
          <p:cNvSpPr txBox="1"/>
          <p:nvPr/>
        </p:nvSpPr>
        <p:spPr>
          <a:xfrm>
            <a:off x="8267735" y="1602484"/>
            <a:ext cx="1233316"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Diffusion</a:t>
            </a:r>
          </a:p>
        </p:txBody>
      </p:sp>
    </p:spTree>
    <p:extLst>
      <p:ext uri="{BB962C8B-B14F-4D97-AF65-F5344CB8AC3E}">
        <p14:creationId xmlns:p14="http://schemas.microsoft.com/office/powerpoint/2010/main" val="101230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429B0-ACB7-EF75-E218-A5A28E9E7E36}"/>
              </a:ext>
            </a:extLst>
          </p:cNvPr>
          <p:cNvPicPr>
            <a:picLocks noChangeAspect="1"/>
          </p:cNvPicPr>
          <p:nvPr/>
        </p:nvPicPr>
        <p:blipFill rotWithShape="1">
          <a:blip r:embed="rId2"/>
          <a:srcRect t="57367"/>
          <a:stretch/>
        </p:blipFill>
        <p:spPr>
          <a:xfrm>
            <a:off x="0" y="439573"/>
            <a:ext cx="7772400" cy="1264457"/>
          </a:xfrm>
          <a:prstGeom prst="rect">
            <a:avLst/>
          </a:prstGeom>
        </p:spPr>
      </p:pic>
      <p:pic>
        <p:nvPicPr>
          <p:cNvPr id="4" name="Picture 3">
            <a:extLst>
              <a:ext uri="{FF2B5EF4-FFF2-40B4-BE49-F238E27FC236}">
                <a16:creationId xmlns:a16="http://schemas.microsoft.com/office/drawing/2014/main" id="{7A0E6F72-400B-1B4E-03D4-27AAFDD0445E}"/>
              </a:ext>
            </a:extLst>
          </p:cNvPr>
          <p:cNvPicPr>
            <a:picLocks noChangeAspect="1"/>
          </p:cNvPicPr>
          <p:nvPr/>
        </p:nvPicPr>
        <p:blipFill rotWithShape="1">
          <a:blip r:embed="rId2"/>
          <a:srcRect b="81417"/>
          <a:stretch/>
        </p:blipFill>
        <p:spPr>
          <a:xfrm>
            <a:off x="0" y="0"/>
            <a:ext cx="7772400" cy="551145"/>
          </a:xfrm>
          <a:prstGeom prst="rect">
            <a:avLst/>
          </a:prstGeom>
        </p:spPr>
      </p:pic>
      <p:pic>
        <p:nvPicPr>
          <p:cNvPr id="3" name="Picture 2" descr="nrc.2017.93-f1.jpg">
            <a:extLst>
              <a:ext uri="{FF2B5EF4-FFF2-40B4-BE49-F238E27FC236}">
                <a16:creationId xmlns:a16="http://schemas.microsoft.com/office/drawing/2014/main" id="{9773F540-73F6-4FE1-EB4E-06A0B0D52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8377" y="1442146"/>
            <a:ext cx="3626821" cy="531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41BBAC7A-B2A8-13E0-193A-F05861CD9FCF}"/>
              </a:ext>
            </a:extLst>
          </p:cNvPr>
          <p:cNvPicPr>
            <a:picLocks noChangeAspect="1"/>
          </p:cNvPicPr>
          <p:nvPr/>
        </p:nvPicPr>
        <p:blipFill>
          <a:blip r:embed="rId4"/>
          <a:stretch>
            <a:fillRect/>
          </a:stretch>
        </p:blipFill>
        <p:spPr>
          <a:xfrm>
            <a:off x="8082957" y="0"/>
            <a:ext cx="4109043" cy="6858000"/>
          </a:xfrm>
          <a:prstGeom prst="rect">
            <a:avLst/>
          </a:prstGeom>
        </p:spPr>
      </p:pic>
    </p:spTree>
    <p:extLst>
      <p:ext uri="{BB962C8B-B14F-4D97-AF65-F5344CB8AC3E}">
        <p14:creationId xmlns:p14="http://schemas.microsoft.com/office/powerpoint/2010/main" val="3918260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AA0F-E705-8462-E8CE-F9E779839452}"/>
              </a:ext>
            </a:extLst>
          </p:cNvPr>
          <p:cNvSpPr>
            <a:spLocks noGrp="1"/>
          </p:cNvSpPr>
          <p:nvPr>
            <p:ph type="title"/>
          </p:nvPr>
        </p:nvSpPr>
        <p:spPr/>
        <p:txBody>
          <a:bodyPr>
            <a:normAutofit fontScale="90000"/>
          </a:bodyPr>
          <a:lstStyle/>
          <a:p>
            <a:r>
              <a:rPr lang="en-US" dirty="0"/>
              <a:t>A dynamic model of tumor growth and metastasis </a:t>
            </a:r>
          </a:p>
        </p:txBody>
      </p:sp>
      <p:sp>
        <p:nvSpPr>
          <p:cNvPr id="3" name="Content Placeholder 2">
            <a:extLst>
              <a:ext uri="{FF2B5EF4-FFF2-40B4-BE49-F238E27FC236}">
                <a16:creationId xmlns:a16="http://schemas.microsoft.com/office/drawing/2014/main" id="{4821C3D3-BA11-4856-B3D7-7EEB615F3EF9}"/>
              </a:ext>
            </a:extLst>
          </p:cNvPr>
          <p:cNvSpPr>
            <a:spLocks noGrp="1"/>
          </p:cNvSpPr>
          <p:nvPr>
            <p:ph idx="1"/>
          </p:nvPr>
        </p:nvSpPr>
        <p:spPr>
          <a:xfrm>
            <a:off x="7341325" y="1745454"/>
            <a:ext cx="4042953" cy="4234839"/>
          </a:xfrm>
        </p:spPr>
        <p:txBody>
          <a:bodyPr anchor="ctr"/>
          <a:lstStyle/>
          <a:p>
            <a:r>
              <a:rPr lang="en-US" dirty="0"/>
              <a:t>Better understand interpatient variability influencing metastasis formation </a:t>
            </a:r>
          </a:p>
          <a:p>
            <a:r>
              <a:rPr lang="en-US" dirty="0"/>
              <a:t>Develop a framework to identify therapeutic strategies to prevent metastasis</a:t>
            </a:r>
          </a:p>
        </p:txBody>
      </p:sp>
      <p:pic>
        <p:nvPicPr>
          <p:cNvPr id="9218" name="Picture 2" descr="figure 1">
            <a:extLst>
              <a:ext uri="{FF2B5EF4-FFF2-40B4-BE49-F238E27FC236}">
                <a16:creationId xmlns:a16="http://schemas.microsoft.com/office/drawing/2014/main" id="{46B51259-2D01-BEC0-A3E3-1E4A1BEC3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454" y="1566309"/>
            <a:ext cx="6004377" cy="45931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96A408-5011-8C3C-1409-102E70B4DDFE}"/>
              </a:ext>
            </a:extLst>
          </p:cNvPr>
          <p:cNvSpPr txBox="1"/>
          <p:nvPr/>
        </p:nvSpPr>
        <p:spPr>
          <a:xfrm>
            <a:off x="838200" y="6536419"/>
            <a:ext cx="5061857" cy="276999"/>
          </a:xfrm>
          <a:prstGeom prst="rect">
            <a:avLst/>
          </a:prstGeom>
          <a:noFill/>
        </p:spPr>
        <p:txBody>
          <a:bodyPr wrap="square" rtlCol="0">
            <a:spAutoFit/>
          </a:bodyPr>
          <a:lstStyle/>
          <a:p>
            <a:r>
              <a:rPr lang="en-US" sz="1200" dirty="0" err="1">
                <a:hlinkClick r:id="rId3"/>
              </a:rPr>
              <a:t>Fransen</a:t>
            </a:r>
            <a:r>
              <a:rPr lang="en-US" sz="1200" dirty="0">
                <a:hlinkClick r:id="rId3"/>
              </a:rPr>
              <a:t> et al. Bulletin of Mathematical Biology 2019 </a:t>
            </a:r>
            <a:endParaRPr lang="en-US" sz="1200" dirty="0"/>
          </a:p>
        </p:txBody>
      </p:sp>
    </p:spTree>
    <p:extLst>
      <p:ext uri="{BB962C8B-B14F-4D97-AF65-F5344CB8AC3E}">
        <p14:creationId xmlns:p14="http://schemas.microsoft.com/office/powerpoint/2010/main" val="2675844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ED4701-C48E-0EF8-3A2F-5D32894DC235}"/>
              </a:ext>
            </a:extLst>
          </p:cNvPr>
          <p:cNvSpPr>
            <a:spLocks noGrp="1"/>
          </p:cNvSpPr>
          <p:nvPr>
            <p:ph type="title"/>
          </p:nvPr>
        </p:nvSpPr>
        <p:spPr/>
        <p:txBody>
          <a:bodyPr anchor="ctr"/>
          <a:lstStyle/>
          <a:p>
            <a:r>
              <a:rPr lang="en-US" dirty="0"/>
              <a:t>PK/PD for Gene Therapy?</a:t>
            </a:r>
          </a:p>
        </p:txBody>
      </p:sp>
      <p:sp>
        <p:nvSpPr>
          <p:cNvPr id="7" name="Content Placeholder 6">
            <a:extLst>
              <a:ext uri="{FF2B5EF4-FFF2-40B4-BE49-F238E27FC236}">
                <a16:creationId xmlns:a16="http://schemas.microsoft.com/office/drawing/2014/main" id="{AE287E44-9784-279A-DBD3-4A46A8993754}"/>
              </a:ext>
            </a:extLst>
          </p:cNvPr>
          <p:cNvSpPr>
            <a:spLocks noGrp="1"/>
          </p:cNvSpPr>
          <p:nvPr>
            <p:ph idx="1"/>
          </p:nvPr>
        </p:nvSpPr>
        <p:spPr/>
        <p:txBody>
          <a:bodyPr/>
          <a:lstStyle/>
          <a:p>
            <a:r>
              <a:rPr lang="en-US" dirty="0"/>
              <a:t>PK for genetic material and for delivery system</a:t>
            </a:r>
          </a:p>
          <a:p>
            <a:pPr lvl="1"/>
            <a:r>
              <a:rPr lang="en-US" dirty="0"/>
              <a:t>In addition to sustained products of gene expression</a:t>
            </a:r>
          </a:p>
          <a:p>
            <a:r>
              <a:rPr lang="en-US" dirty="0"/>
              <a:t>Route of administration</a:t>
            </a:r>
          </a:p>
          <a:p>
            <a:r>
              <a:rPr lang="en-US" dirty="0"/>
              <a:t>Often times patients with such genetic disorders are children without a proper adult model in whom to test the drug first</a:t>
            </a:r>
          </a:p>
          <a:p>
            <a:r>
              <a:rPr lang="en-US" dirty="0"/>
              <a:t>Potential for immune response to corrected (but not native) proteins </a:t>
            </a:r>
          </a:p>
          <a:p>
            <a:r>
              <a:rPr lang="en-US" dirty="0"/>
              <a:t>Genetic material introduced can be rapidly deteriorated</a:t>
            </a:r>
          </a:p>
        </p:txBody>
      </p:sp>
      <p:sp>
        <p:nvSpPr>
          <p:cNvPr id="8" name="TextBox 7">
            <a:extLst>
              <a:ext uri="{FF2B5EF4-FFF2-40B4-BE49-F238E27FC236}">
                <a16:creationId xmlns:a16="http://schemas.microsoft.com/office/drawing/2014/main" id="{1C2ED7D7-F96C-93E3-53E9-C81F8D830EEA}"/>
              </a:ext>
            </a:extLst>
          </p:cNvPr>
          <p:cNvSpPr txBox="1"/>
          <p:nvPr/>
        </p:nvSpPr>
        <p:spPr>
          <a:xfrm>
            <a:off x="5660571" y="6596390"/>
            <a:ext cx="6531429" cy="261610"/>
          </a:xfrm>
          <a:prstGeom prst="rect">
            <a:avLst/>
          </a:prstGeom>
          <a:noFill/>
        </p:spPr>
        <p:txBody>
          <a:bodyPr wrap="square" rtlCol="0">
            <a:spAutoFit/>
          </a:bodyPr>
          <a:lstStyle/>
          <a:p>
            <a:pPr algn="r"/>
            <a:r>
              <a:rPr lang="en-US" sz="1100" i="0" dirty="0">
                <a:effectLst/>
                <a:latin typeface="Rockwell" panose="02060603020205020403" pitchFamily="18" charset="77"/>
                <a:hlinkClick r:id="rId2"/>
              </a:rPr>
              <a:t>Gene Therapy and Pharmacokinetics</a:t>
            </a:r>
            <a:r>
              <a:rPr lang="en-US" sz="1100" dirty="0">
                <a:latin typeface="Rockwell" panose="02060603020205020403" pitchFamily="18" charset="77"/>
                <a:hlinkClick r:id="rId2"/>
              </a:rPr>
              <a:t>, 2021</a:t>
            </a:r>
            <a:endParaRPr lang="en-US" sz="1100" dirty="0">
              <a:latin typeface="Rockwell" panose="02060603020205020403" pitchFamily="18" charset="77"/>
            </a:endParaRPr>
          </a:p>
        </p:txBody>
      </p:sp>
    </p:spTree>
    <p:extLst>
      <p:ext uri="{BB962C8B-B14F-4D97-AF65-F5344CB8AC3E}">
        <p14:creationId xmlns:p14="http://schemas.microsoft.com/office/powerpoint/2010/main" val="2863839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8501-9A0F-91C6-93A7-DBB4214A690C}"/>
              </a:ext>
            </a:extLst>
          </p:cNvPr>
          <p:cNvSpPr>
            <a:spLocks noGrp="1"/>
          </p:cNvSpPr>
          <p:nvPr>
            <p:ph type="title"/>
          </p:nvPr>
        </p:nvSpPr>
        <p:spPr>
          <a:xfrm>
            <a:off x="888631" y="2349925"/>
            <a:ext cx="3498979" cy="2456442"/>
          </a:xfrm>
        </p:spPr>
        <p:txBody>
          <a:bodyPr>
            <a:normAutofit fontScale="90000"/>
          </a:bodyPr>
          <a:lstStyle/>
          <a:p>
            <a:r>
              <a:rPr lang="en-US" dirty="0"/>
              <a:t>How can my work be used to aid in personalized therapeutic strategies?</a:t>
            </a:r>
          </a:p>
        </p:txBody>
      </p:sp>
      <p:sp>
        <p:nvSpPr>
          <p:cNvPr id="3" name="Content Placeholder 2">
            <a:extLst>
              <a:ext uri="{FF2B5EF4-FFF2-40B4-BE49-F238E27FC236}">
                <a16:creationId xmlns:a16="http://schemas.microsoft.com/office/drawing/2014/main" id="{971D9DA6-DCD6-6708-F8C1-F4C9F0687609}"/>
              </a:ext>
            </a:extLst>
          </p:cNvPr>
          <p:cNvSpPr>
            <a:spLocks noGrp="1"/>
          </p:cNvSpPr>
          <p:nvPr>
            <p:ph idx="1"/>
          </p:nvPr>
        </p:nvSpPr>
        <p:spPr/>
        <p:txBody>
          <a:bodyPr/>
          <a:lstStyle/>
          <a:p>
            <a:r>
              <a:rPr lang="en-US" dirty="0"/>
              <a:t>Determining optimal treatment regimens?</a:t>
            </a:r>
          </a:p>
          <a:p>
            <a:pPr lvl="1"/>
            <a:r>
              <a:rPr lang="en-US" dirty="0"/>
              <a:t>Dosage</a:t>
            </a:r>
          </a:p>
          <a:p>
            <a:pPr lvl="1"/>
            <a:r>
              <a:rPr lang="en-US" dirty="0"/>
              <a:t>Order</a:t>
            </a:r>
          </a:p>
          <a:p>
            <a:pPr lvl="1"/>
            <a:r>
              <a:rPr lang="en-US" dirty="0"/>
              <a:t>Timing</a:t>
            </a:r>
          </a:p>
          <a:p>
            <a:r>
              <a:rPr lang="en-US" dirty="0"/>
              <a:t>Identifying new therapeutic targets for a subgroup of patients?</a:t>
            </a:r>
          </a:p>
          <a:p>
            <a:r>
              <a:rPr lang="en-US" dirty="0"/>
              <a:t>Modeling therapeutic response as a distribution to inform the development of new drugs?</a:t>
            </a:r>
          </a:p>
          <a:p>
            <a:pPr lvl="1"/>
            <a:endParaRPr lang="en-US" dirty="0"/>
          </a:p>
        </p:txBody>
      </p:sp>
      <p:sp>
        <p:nvSpPr>
          <p:cNvPr id="4" name="TextBox 3">
            <a:extLst>
              <a:ext uri="{FF2B5EF4-FFF2-40B4-BE49-F238E27FC236}">
                <a16:creationId xmlns:a16="http://schemas.microsoft.com/office/drawing/2014/main" id="{FBE8BAA2-E15D-A001-5AF2-0B4A94393162}"/>
              </a:ext>
            </a:extLst>
          </p:cNvPr>
          <p:cNvSpPr txBox="1"/>
          <p:nvPr/>
        </p:nvSpPr>
        <p:spPr>
          <a:xfrm>
            <a:off x="1457020" y="1611086"/>
            <a:ext cx="2362200" cy="646331"/>
          </a:xfrm>
          <a:prstGeom prst="rect">
            <a:avLst/>
          </a:prstGeom>
          <a:noFill/>
        </p:spPr>
        <p:txBody>
          <a:bodyPr wrap="square" rtlCol="0">
            <a:spAutoFit/>
          </a:bodyPr>
          <a:lstStyle/>
          <a:p>
            <a:r>
              <a:rPr lang="en-US" sz="3600" dirty="0">
                <a:solidFill>
                  <a:schemeClr val="bg1"/>
                </a:solidFill>
                <a:latin typeface="+mj-lt"/>
              </a:rPr>
              <a:t>Ultimately,</a:t>
            </a:r>
          </a:p>
        </p:txBody>
      </p:sp>
    </p:spTree>
    <p:extLst>
      <p:ext uri="{BB962C8B-B14F-4D97-AF65-F5344CB8AC3E}">
        <p14:creationId xmlns:p14="http://schemas.microsoft.com/office/powerpoint/2010/main" val="4239846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7C4AF-47DA-F7F0-3737-49D0F265F6B5}"/>
              </a:ext>
            </a:extLst>
          </p:cNvPr>
          <p:cNvSpPr>
            <a:spLocks noGrp="1"/>
          </p:cNvSpPr>
          <p:nvPr>
            <p:ph type="ctrTitle"/>
          </p:nvPr>
        </p:nvSpPr>
        <p:spPr>
          <a:xfrm>
            <a:off x="1759236" y="2075504"/>
            <a:ext cx="8679915" cy="3138753"/>
          </a:xfrm>
        </p:spPr>
        <p:txBody>
          <a:bodyPr anchor="ctr"/>
          <a:lstStyle/>
          <a:p>
            <a:r>
              <a:rPr lang="en-US" dirty="0"/>
              <a:t>Thanks for letting me rotate with the lab! </a:t>
            </a:r>
            <a:r>
              <a:rPr lang="en-US" dirty="0">
                <a:sym typeface="Wingdings" pitchFamily="2" charset="2"/>
              </a:rPr>
              <a:t> </a:t>
            </a:r>
            <a:endParaRPr lang="en-US" dirty="0"/>
          </a:p>
        </p:txBody>
      </p:sp>
    </p:spTree>
    <p:extLst>
      <p:ext uri="{BB962C8B-B14F-4D97-AF65-F5344CB8AC3E}">
        <p14:creationId xmlns:p14="http://schemas.microsoft.com/office/powerpoint/2010/main" val="1486579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9DE57F-6108-3BDF-D8D5-CE2C00FF10B6}"/>
              </a:ext>
            </a:extLst>
          </p:cNvPr>
          <p:cNvSpPr>
            <a:spLocks noGrp="1"/>
          </p:cNvSpPr>
          <p:nvPr>
            <p:ph type="title"/>
          </p:nvPr>
        </p:nvSpPr>
        <p:spPr/>
        <p:txBody>
          <a:bodyPr>
            <a:noAutofit/>
          </a:bodyPr>
          <a:lstStyle/>
          <a:p>
            <a:r>
              <a:rPr lang="en-US" sz="2800" dirty="0"/>
              <a:t>Ligand-Receptor Interactions for the VEGF and </a:t>
            </a:r>
            <a:r>
              <a:rPr lang="en-US" sz="2800" dirty="0" err="1"/>
              <a:t>Semaphorin</a:t>
            </a:r>
            <a:r>
              <a:rPr lang="en-US" sz="2800" dirty="0"/>
              <a:t> Families</a:t>
            </a:r>
          </a:p>
        </p:txBody>
      </p:sp>
      <p:pic>
        <p:nvPicPr>
          <p:cNvPr id="9" name="Content Placeholder 8">
            <a:extLst>
              <a:ext uri="{FF2B5EF4-FFF2-40B4-BE49-F238E27FC236}">
                <a16:creationId xmlns:a16="http://schemas.microsoft.com/office/drawing/2014/main" id="{7924BAC9-F780-1050-ADEA-7AB70119F1B2}"/>
              </a:ext>
            </a:extLst>
          </p:cNvPr>
          <p:cNvPicPr>
            <a:picLocks noGrp="1" noChangeAspect="1"/>
          </p:cNvPicPr>
          <p:nvPr>
            <p:ph idx="1"/>
          </p:nvPr>
        </p:nvPicPr>
        <p:blipFill>
          <a:blip r:embed="rId2"/>
          <a:stretch>
            <a:fillRect/>
          </a:stretch>
        </p:blipFill>
        <p:spPr>
          <a:xfrm>
            <a:off x="1279671" y="1178695"/>
            <a:ext cx="9632658" cy="5134882"/>
          </a:xfrm>
          <a:prstGeom prst="rect">
            <a:avLst/>
          </a:prstGeom>
        </p:spPr>
      </p:pic>
      <p:sp>
        <p:nvSpPr>
          <p:cNvPr id="10" name="TextBox 9">
            <a:extLst>
              <a:ext uri="{FF2B5EF4-FFF2-40B4-BE49-F238E27FC236}">
                <a16:creationId xmlns:a16="http://schemas.microsoft.com/office/drawing/2014/main" id="{9FD4FACF-F972-5252-3C4F-2E4FC2C53CDC}"/>
              </a:ext>
            </a:extLst>
          </p:cNvPr>
          <p:cNvSpPr txBox="1"/>
          <p:nvPr/>
        </p:nvSpPr>
        <p:spPr>
          <a:xfrm>
            <a:off x="2471057" y="2373086"/>
            <a:ext cx="1894113" cy="461665"/>
          </a:xfrm>
          <a:prstGeom prst="rect">
            <a:avLst/>
          </a:prstGeom>
          <a:noFill/>
        </p:spPr>
        <p:txBody>
          <a:bodyPr wrap="square" rtlCol="0">
            <a:spAutoFit/>
          </a:bodyPr>
          <a:lstStyle/>
          <a:p>
            <a:pPr algn="ctr"/>
            <a:r>
              <a:rPr lang="en-US" sz="2400" b="1" dirty="0">
                <a:solidFill>
                  <a:schemeClr val="accent5"/>
                </a:solidFill>
                <a:latin typeface="Calibri" panose="020F0502020204030204" pitchFamily="34" charset="0"/>
                <a:cs typeface="Calibri" panose="020F0502020204030204" pitchFamily="34" charset="0"/>
              </a:rPr>
              <a:t>“Accelerator”</a:t>
            </a:r>
          </a:p>
        </p:txBody>
      </p:sp>
      <p:sp>
        <p:nvSpPr>
          <p:cNvPr id="11" name="TextBox 10">
            <a:extLst>
              <a:ext uri="{FF2B5EF4-FFF2-40B4-BE49-F238E27FC236}">
                <a16:creationId xmlns:a16="http://schemas.microsoft.com/office/drawing/2014/main" id="{B72E1DEA-C25E-9EB5-2FB2-5058A83DBACA}"/>
              </a:ext>
            </a:extLst>
          </p:cNvPr>
          <p:cNvSpPr txBox="1"/>
          <p:nvPr/>
        </p:nvSpPr>
        <p:spPr>
          <a:xfrm>
            <a:off x="7260773" y="1124265"/>
            <a:ext cx="1769734" cy="461665"/>
          </a:xfrm>
          <a:prstGeom prst="rect">
            <a:avLst/>
          </a:prstGeom>
          <a:noFill/>
        </p:spPr>
        <p:txBody>
          <a:bodyPr wrap="squar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“Break”</a:t>
            </a:r>
          </a:p>
        </p:txBody>
      </p:sp>
      <p:sp>
        <p:nvSpPr>
          <p:cNvPr id="12" name="TextBox 11">
            <a:hlinkClick r:id="rId3"/>
            <a:extLst>
              <a:ext uri="{FF2B5EF4-FFF2-40B4-BE49-F238E27FC236}">
                <a16:creationId xmlns:a16="http://schemas.microsoft.com/office/drawing/2014/main" id="{E87BF6F3-2F2D-C079-C7FC-D53E3553B542}"/>
              </a:ext>
            </a:extLst>
          </p:cNvPr>
          <p:cNvSpPr txBox="1"/>
          <p:nvPr/>
        </p:nvSpPr>
        <p:spPr>
          <a:xfrm>
            <a:off x="7114903" y="6596390"/>
            <a:ext cx="5077097" cy="261610"/>
          </a:xfrm>
          <a:prstGeom prst="rect">
            <a:avLst/>
          </a:prstGeom>
          <a:noFill/>
        </p:spPr>
        <p:txBody>
          <a:bodyPr wrap="square" rtlCol="0">
            <a:spAutoFit/>
          </a:bodyPr>
          <a:lstStyle/>
          <a:p>
            <a:pPr algn="r"/>
            <a:r>
              <a:rPr lang="en-US" sz="1100" dirty="0">
                <a:hlinkClick r:id="rId3"/>
              </a:rPr>
              <a:t>Bender and Mac </a:t>
            </a:r>
            <a:r>
              <a:rPr lang="en-US" sz="1100" dirty="0" err="1">
                <a:hlinkClick r:id="rId3"/>
              </a:rPr>
              <a:t>Gabhann</a:t>
            </a:r>
            <a:r>
              <a:rPr lang="en-US" sz="1100" dirty="0">
                <a:hlinkClick r:id="rId3"/>
              </a:rPr>
              <a:t>, PLOS ONE, 2013</a:t>
            </a:r>
            <a:endParaRPr lang="en-US" sz="1100" dirty="0"/>
          </a:p>
        </p:txBody>
      </p:sp>
    </p:spTree>
    <p:extLst>
      <p:ext uri="{BB962C8B-B14F-4D97-AF65-F5344CB8AC3E}">
        <p14:creationId xmlns:p14="http://schemas.microsoft.com/office/powerpoint/2010/main" val="254154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D2AA-69CE-D4C2-1393-F7AD9F91CC52}"/>
              </a:ext>
            </a:extLst>
          </p:cNvPr>
          <p:cNvSpPr>
            <a:spLocks noGrp="1"/>
          </p:cNvSpPr>
          <p:nvPr>
            <p:ph type="title"/>
          </p:nvPr>
        </p:nvSpPr>
        <p:spPr/>
        <p:txBody>
          <a:bodyPr>
            <a:normAutofit fontScale="90000"/>
          </a:bodyPr>
          <a:lstStyle/>
          <a:p>
            <a:r>
              <a:rPr lang="en-US" dirty="0"/>
              <a:t>Primary Prostate Tumors do not Exhibit Increased VEGF</a:t>
            </a:r>
          </a:p>
        </p:txBody>
      </p:sp>
      <p:pic>
        <p:nvPicPr>
          <p:cNvPr id="5" name="Picture 4">
            <a:extLst>
              <a:ext uri="{FF2B5EF4-FFF2-40B4-BE49-F238E27FC236}">
                <a16:creationId xmlns:a16="http://schemas.microsoft.com/office/drawing/2014/main" id="{D3CBEEFB-54C1-8B7F-B196-3803A8C6B629}"/>
              </a:ext>
            </a:extLst>
          </p:cNvPr>
          <p:cNvPicPr>
            <a:picLocks noChangeAspect="1"/>
          </p:cNvPicPr>
          <p:nvPr/>
        </p:nvPicPr>
        <p:blipFill>
          <a:blip r:embed="rId2"/>
          <a:stretch>
            <a:fillRect/>
          </a:stretch>
        </p:blipFill>
        <p:spPr>
          <a:xfrm>
            <a:off x="0" y="860358"/>
            <a:ext cx="4632960" cy="1847534"/>
          </a:xfrm>
          <a:prstGeom prst="rect">
            <a:avLst/>
          </a:prstGeom>
        </p:spPr>
      </p:pic>
      <p:pic>
        <p:nvPicPr>
          <p:cNvPr id="4" name="Picture 3">
            <a:extLst>
              <a:ext uri="{FF2B5EF4-FFF2-40B4-BE49-F238E27FC236}">
                <a16:creationId xmlns:a16="http://schemas.microsoft.com/office/drawing/2014/main" id="{98203E60-AAC5-28C7-4C6C-3AB6D1B793AC}"/>
              </a:ext>
            </a:extLst>
          </p:cNvPr>
          <p:cNvPicPr>
            <a:picLocks noChangeAspect="1"/>
          </p:cNvPicPr>
          <p:nvPr/>
        </p:nvPicPr>
        <p:blipFill>
          <a:blip r:embed="rId3"/>
          <a:stretch>
            <a:fillRect/>
          </a:stretch>
        </p:blipFill>
        <p:spPr>
          <a:xfrm>
            <a:off x="1989136" y="2501985"/>
            <a:ext cx="9588616" cy="4142654"/>
          </a:xfrm>
          <a:prstGeom prst="rect">
            <a:avLst/>
          </a:prstGeom>
        </p:spPr>
      </p:pic>
      <p:sp>
        <p:nvSpPr>
          <p:cNvPr id="6" name="Rectangle 5">
            <a:extLst>
              <a:ext uri="{FF2B5EF4-FFF2-40B4-BE49-F238E27FC236}">
                <a16:creationId xmlns:a16="http://schemas.microsoft.com/office/drawing/2014/main" id="{64650251-EE2C-5621-566B-E065FCFD3C40}"/>
              </a:ext>
            </a:extLst>
          </p:cNvPr>
          <p:cNvSpPr/>
          <p:nvPr/>
        </p:nvSpPr>
        <p:spPr>
          <a:xfrm>
            <a:off x="2952206" y="2865120"/>
            <a:ext cx="496388" cy="56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83148D-3DB7-64F4-2EB2-E7019DC5494D}"/>
              </a:ext>
            </a:extLst>
          </p:cNvPr>
          <p:cNvSpPr/>
          <p:nvPr/>
        </p:nvSpPr>
        <p:spPr>
          <a:xfrm>
            <a:off x="7345680" y="2915194"/>
            <a:ext cx="496388" cy="56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98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D60C7AD-3D9D-EE50-7D8B-9046BDB8567B}"/>
              </a:ext>
            </a:extLst>
          </p:cNvPr>
          <p:cNvGrpSpPr/>
          <p:nvPr/>
        </p:nvGrpSpPr>
        <p:grpSpPr>
          <a:xfrm>
            <a:off x="1310608" y="0"/>
            <a:ext cx="9570785" cy="6398847"/>
            <a:chOff x="2621215" y="0"/>
            <a:chExt cx="9570785" cy="6398847"/>
          </a:xfrm>
        </p:grpSpPr>
        <p:pic>
          <p:nvPicPr>
            <p:cNvPr id="4" name="Picture 3">
              <a:extLst>
                <a:ext uri="{FF2B5EF4-FFF2-40B4-BE49-F238E27FC236}">
                  <a16:creationId xmlns:a16="http://schemas.microsoft.com/office/drawing/2014/main" id="{AB7B7323-8AB9-04C3-4BEE-87020906ED3F}"/>
                </a:ext>
              </a:extLst>
            </p:cNvPr>
            <p:cNvPicPr>
              <a:picLocks noChangeAspect="1"/>
            </p:cNvPicPr>
            <p:nvPr/>
          </p:nvPicPr>
          <p:blipFill rotWithShape="1">
            <a:blip r:embed="rId2"/>
            <a:srcRect b="6875"/>
            <a:stretch/>
          </p:blipFill>
          <p:spPr>
            <a:xfrm>
              <a:off x="5087973" y="0"/>
              <a:ext cx="7104027" cy="6386490"/>
            </a:xfrm>
            <a:prstGeom prst="rect">
              <a:avLst/>
            </a:prstGeom>
          </p:spPr>
        </p:pic>
        <p:pic>
          <p:nvPicPr>
            <p:cNvPr id="6" name="Picture 5">
              <a:extLst>
                <a:ext uri="{FF2B5EF4-FFF2-40B4-BE49-F238E27FC236}">
                  <a16:creationId xmlns:a16="http://schemas.microsoft.com/office/drawing/2014/main" id="{8957E50C-4BC9-1A72-735E-C76CD90BA3FB}"/>
                </a:ext>
              </a:extLst>
            </p:cNvPr>
            <p:cNvPicPr>
              <a:picLocks noChangeAspect="1"/>
            </p:cNvPicPr>
            <p:nvPr/>
          </p:nvPicPr>
          <p:blipFill rotWithShape="1">
            <a:blip r:embed="rId3"/>
            <a:srcRect t="1524"/>
            <a:stretch/>
          </p:blipFill>
          <p:spPr>
            <a:xfrm>
              <a:off x="2621215" y="12357"/>
              <a:ext cx="2875479" cy="6386490"/>
            </a:xfrm>
            <a:prstGeom prst="rect">
              <a:avLst/>
            </a:prstGeom>
          </p:spPr>
        </p:pic>
      </p:grpSp>
      <p:pic>
        <p:nvPicPr>
          <p:cNvPr id="10" name="Picture 9">
            <a:extLst>
              <a:ext uri="{FF2B5EF4-FFF2-40B4-BE49-F238E27FC236}">
                <a16:creationId xmlns:a16="http://schemas.microsoft.com/office/drawing/2014/main" id="{6CA80A25-E018-9ACB-C404-B9D041704AE1}"/>
              </a:ext>
            </a:extLst>
          </p:cNvPr>
          <p:cNvPicPr>
            <a:picLocks noChangeAspect="1"/>
          </p:cNvPicPr>
          <p:nvPr/>
        </p:nvPicPr>
        <p:blipFill>
          <a:blip r:embed="rId4"/>
          <a:stretch>
            <a:fillRect/>
          </a:stretch>
        </p:blipFill>
        <p:spPr>
          <a:xfrm>
            <a:off x="2209800" y="6382152"/>
            <a:ext cx="7772400" cy="463491"/>
          </a:xfrm>
          <a:prstGeom prst="rect">
            <a:avLst/>
          </a:prstGeom>
        </p:spPr>
      </p:pic>
      <p:sp>
        <p:nvSpPr>
          <p:cNvPr id="11" name="Rectangle 10">
            <a:extLst>
              <a:ext uri="{FF2B5EF4-FFF2-40B4-BE49-F238E27FC236}">
                <a16:creationId xmlns:a16="http://schemas.microsoft.com/office/drawing/2014/main" id="{3CB0B42D-109F-7D6E-0EAA-CC2FFF634E40}"/>
              </a:ext>
            </a:extLst>
          </p:cNvPr>
          <p:cNvSpPr/>
          <p:nvPr/>
        </p:nvSpPr>
        <p:spPr>
          <a:xfrm>
            <a:off x="1567543" y="195943"/>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89F87F-2BFC-64A6-87E7-7E0FAAAFE620}"/>
              </a:ext>
            </a:extLst>
          </p:cNvPr>
          <p:cNvSpPr/>
          <p:nvPr/>
        </p:nvSpPr>
        <p:spPr>
          <a:xfrm>
            <a:off x="4350493" y="210253"/>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1594A9-002E-5A87-EB4A-BE00B9D4E0EB}"/>
              </a:ext>
            </a:extLst>
          </p:cNvPr>
          <p:cNvSpPr/>
          <p:nvPr/>
        </p:nvSpPr>
        <p:spPr>
          <a:xfrm>
            <a:off x="7572400" y="213677"/>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04E26E-12AC-6CDB-5D9F-68D5A29ED432}"/>
              </a:ext>
            </a:extLst>
          </p:cNvPr>
          <p:cNvSpPr/>
          <p:nvPr/>
        </p:nvSpPr>
        <p:spPr>
          <a:xfrm>
            <a:off x="4254759" y="0"/>
            <a:ext cx="6382139" cy="6398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72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D60C7AD-3D9D-EE50-7D8B-9046BDB8567B}"/>
              </a:ext>
            </a:extLst>
          </p:cNvPr>
          <p:cNvGrpSpPr/>
          <p:nvPr/>
        </p:nvGrpSpPr>
        <p:grpSpPr>
          <a:xfrm>
            <a:off x="1310608" y="0"/>
            <a:ext cx="9570785" cy="6398847"/>
            <a:chOff x="2621215" y="0"/>
            <a:chExt cx="9570785" cy="6398847"/>
          </a:xfrm>
        </p:grpSpPr>
        <p:pic>
          <p:nvPicPr>
            <p:cNvPr id="4" name="Picture 3">
              <a:extLst>
                <a:ext uri="{FF2B5EF4-FFF2-40B4-BE49-F238E27FC236}">
                  <a16:creationId xmlns:a16="http://schemas.microsoft.com/office/drawing/2014/main" id="{AB7B7323-8AB9-04C3-4BEE-87020906ED3F}"/>
                </a:ext>
              </a:extLst>
            </p:cNvPr>
            <p:cNvPicPr>
              <a:picLocks noChangeAspect="1"/>
            </p:cNvPicPr>
            <p:nvPr/>
          </p:nvPicPr>
          <p:blipFill rotWithShape="1">
            <a:blip r:embed="rId2"/>
            <a:srcRect b="6875"/>
            <a:stretch/>
          </p:blipFill>
          <p:spPr>
            <a:xfrm>
              <a:off x="5087973" y="0"/>
              <a:ext cx="7104027" cy="6386490"/>
            </a:xfrm>
            <a:prstGeom prst="rect">
              <a:avLst/>
            </a:prstGeom>
          </p:spPr>
        </p:pic>
        <p:pic>
          <p:nvPicPr>
            <p:cNvPr id="6" name="Picture 5">
              <a:extLst>
                <a:ext uri="{FF2B5EF4-FFF2-40B4-BE49-F238E27FC236}">
                  <a16:creationId xmlns:a16="http://schemas.microsoft.com/office/drawing/2014/main" id="{8957E50C-4BC9-1A72-735E-C76CD90BA3FB}"/>
                </a:ext>
              </a:extLst>
            </p:cNvPr>
            <p:cNvPicPr>
              <a:picLocks noChangeAspect="1"/>
            </p:cNvPicPr>
            <p:nvPr/>
          </p:nvPicPr>
          <p:blipFill rotWithShape="1">
            <a:blip r:embed="rId3"/>
            <a:srcRect t="1524"/>
            <a:stretch/>
          </p:blipFill>
          <p:spPr>
            <a:xfrm>
              <a:off x="2621215" y="12357"/>
              <a:ext cx="2875479" cy="6386490"/>
            </a:xfrm>
            <a:prstGeom prst="rect">
              <a:avLst/>
            </a:prstGeom>
          </p:spPr>
        </p:pic>
      </p:grpSp>
      <p:pic>
        <p:nvPicPr>
          <p:cNvPr id="10" name="Picture 9">
            <a:extLst>
              <a:ext uri="{FF2B5EF4-FFF2-40B4-BE49-F238E27FC236}">
                <a16:creationId xmlns:a16="http://schemas.microsoft.com/office/drawing/2014/main" id="{6CA80A25-E018-9ACB-C404-B9D041704AE1}"/>
              </a:ext>
            </a:extLst>
          </p:cNvPr>
          <p:cNvPicPr>
            <a:picLocks noChangeAspect="1"/>
          </p:cNvPicPr>
          <p:nvPr/>
        </p:nvPicPr>
        <p:blipFill>
          <a:blip r:embed="rId4"/>
          <a:stretch>
            <a:fillRect/>
          </a:stretch>
        </p:blipFill>
        <p:spPr>
          <a:xfrm>
            <a:off x="2209800" y="6382152"/>
            <a:ext cx="7772400" cy="463491"/>
          </a:xfrm>
          <a:prstGeom prst="rect">
            <a:avLst/>
          </a:prstGeom>
        </p:spPr>
      </p:pic>
      <p:sp>
        <p:nvSpPr>
          <p:cNvPr id="11" name="Rectangle 10">
            <a:extLst>
              <a:ext uri="{FF2B5EF4-FFF2-40B4-BE49-F238E27FC236}">
                <a16:creationId xmlns:a16="http://schemas.microsoft.com/office/drawing/2014/main" id="{3CB0B42D-109F-7D6E-0EAA-CC2FFF634E40}"/>
              </a:ext>
            </a:extLst>
          </p:cNvPr>
          <p:cNvSpPr/>
          <p:nvPr/>
        </p:nvSpPr>
        <p:spPr>
          <a:xfrm>
            <a:off x="1567543" y="195943"/>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89F87F-2BFC-64A6-87E7-7E0FAAAFE620}"/>
              </a:ext>
            </a:extLst>
          </p:cNvPr>
          <p:cNvSpPr/>
          <p:nvPr/>
        </p:nvSpPr>
        <p:spPr>
          <a:xfrm>
            <a:off x="4350493" y="210253"/>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1594A9-002E-5A87-EB4A-BE00B9D4E0EB}"/>
              </a:ext>
            </a:extLst>
          </p:cNvPr>
          <p:cNvSpPr/>
          <p:nvPr/>
        </p:nvSpPr>
        <p:spPr>
          <a:xfrm>
            <a:off x="7572400" y="213677"/>
            <a:ext cx="185057"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292051"/>
      </p:ext>
    </p:extLst>
  </p:cSld>
  <p:clrMapOvr>
    <a:masterClrMapping/>
  </p:clrMapOvr>
</p:sld>
</file>

<file path=ppt/theme/theme1.xml><?xml version="1.0" encoding="utf-8"?>
<a:theme xmlns:a="http://schemas.openxmlformats.org/drawingml/2006/main" name="Atlas">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{369DE887-0B47-D346-BE04-3C809E1B8BA2}tf16401369</Template>
  <TotalTime>12797</TotalTime>
  <Words>1168</Words>
  <Application>Microsoft Macintosh PowerPoint</Application>
  <PresentationFormat>Widescreen</PresentationFormat>
  <Paragraphs>267</Paragraphs>
  <Slides>56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AdvOT1ef757c0</vt:lpstr>
      <vt:lpstr>Arial</vt:lpstr>
      <vt:lpstr>Calibri</vt:lpstr>
      <vt:lpstr>Calibri Light</vt:lpstr>
      <vt:lpstr>Courier New</vt:lpstr>
      <vt:lpstr>Rockwell</vt:lpstr>
      <vt:lpstr>Wingdings</vt:lpstr>
      <vt:lpstr>Atlas</vt:lpstr>
      <vt:lpstr>Lab Meeting</vt:lpstr>
      <vt:lpstr>A Bit About My Background</vt:lpstr>
      <vt:lpstr>PowerPoint Presentation</vt:lpstr>
      <vt:lpstr>A QSP Model for VEGF Signaling in Prostate Cancer Metastasis</vt:lpstr>
      <vt:lpstr>Background</vt:lpstr>
      <vt:lpstr>Ligand-Receptor Interactions for the VEGF and Semaphorin Families</vt:lpstr>
      <vt:lpstr>Primary Prostate Tumors do not Exhibit Increased VEGF</vt:lpstr>
      <vt:lpstr>PowerPoint Presentation</vt:lpstr>
      <vt:lpstr>PowerPoint Presentation</vt:lpstr>
      <vt:lpstr>Consistency Between Metastases from the Same Patient</vt:lpstr>
      <vt:lpstr>Consistency Between Metastases from the Same Patient</vt:lpstr>
      <vt:lpstr>How would a patient respond to treatment when the primary and metastatic tumors have different VEGF signaling?</vt:lpstr>
      <vt:lpstr>Goals</vt:lpstr>
      <vt:lpstr>Model in Joe’s Paper</vt:lpstr>
      <vt:lpstr>Model in Lindsay’s Paper</vt:lpstr>
      <vt:lpstr>My Simplifications</vt:lpstr>
      <vt:lpstr>My Proposed Model</vt:lpstr>
      <vt:lpstr>17 Reactions</vt:lpstr>
      <vt:lpstr>17 Reactions</vt:lpstr>
      <vt:lpstr>17 Reactions</vt:lpstr>
      <vt:lpstr>17 Reactions</vt:lpstr>
      <vt:lpstr>First Round of Simulations: No Metastasis</vt:lpstr>
      <vt:lpstr>Increased Ligand Secretion and R2 Production</vt:lpstr>
      <vt:lpstr>Fluxes</vt:lpstr>
      <vt:lpstr>Fluxes With Updated Lymphatic Drainage</vt:lpstr>
      <vt:lpstr>Simulations with New Lymphatic Drainage</vt:lpstr>
      <vt:lpstr>Simulations with New Lymphatic Drainage</vt:lpstr>
      <vt:lpstr>Sensitivity to VEGF Secretion and R2 Production</vt:lpstr>
      <vt:lpstr>Sensitivity to VEGF Secretion and R2 Production</vt:lpstr>
      <vt:lpstr>Sensitivity to VEGF Secretion and R2 Production</vt:lpstr>
      <vt:lpstr>Sensitivity to VEGF Secretion and R2 Production</vt:lpstr>
      <vt:lpstr>Sensitivity to VEGF Secretion and R2 Production</vt:lpstr>
      <vt:lpstr>Future Directions</vt:lpstr>
      <vt:lpstr>Physiologically Based Pharmacokinetic (PBPK) vs Compartmental PK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Musings for Future Projects</vt:lpstr>
      <vt:lpstr>PowerPoint Presentation</vt:lpstr>
      <vt:lpstr>PowerPoint Presentation</vt:lpstr>
      <vt:lpstr>Turing Model for Pattern Formation</vt:lpstr>
      <vt:lpstr>PowerPoint Presentation</vt:lpstr>
      <vt:lpstr>A dynamic model of tumor growth and metastasis </vt:lpstr>
      <vt:lpstr>PK/PD for Gene Therapy?</vt:lpstr>
      <vt:lpstr>How can my work be used to aid in personalized therapeutic strategies?</vt:lpstr>
      <vt:lpstr>Thanks for letting me rotate with the lab!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Madeleine Gastonguay</dc:creator>
  <cp:lastModifiedBy>Madeleine Gastonguay</cp:lastModifiedBy>
  <cp:revision>1</cp:revision>
  <dcterms:created xsi:type="dcterms:W3CDTF">2022-12-11T18:01:25Z</dcterms:created>
  <dcterms:modified xsi:type="dcterms:W3CDTF">2022-12-20T15:18:50Z</dcterms:modified>
</cp:coreProperties>
</file>